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67" r:id="rId6"/>
    <p:sldId id="259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BB909-8B5B-B041-FD42-56B8A0E087AB}" v="103" dt="2025-01-30T08:31:42.970"/>
    <p1510:client id="{E9DB3513-3320-2153-8230-0F05C53C9A67}" v="1" dt="2025-01-29T12:12:03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tokes" userId="S::j.stokes@hurstmere.org.uk::4fe66847-3a9a-480f-8f20-8dfe7ddf3b65" providerId="AD" clId="Web-{262BB909-8B5B-B041-FD42-56B8A0E087AB}"/>
    <pc:docChg chg="modSld">
      <pc:chgData name="J Stokes" userId="S::j.stokes@hurstmere.org.uk::4fe66847-3a9a-480f-8f20-8dfe7ddf3b65" providerId="AD" clId="Web-{262BB909-8B5B-B041-FD42-56B8A0E087AB}" dt="2025-01-30T08:31:42.970" v="37"/>
      <pc:docMkLst>
        <pc:docMk/>
      </pc:docMkLst>
      <pc:sldChg chg="modSp">
        <pc:chgData name="J Stokes" userId="S::j.stokes@hurstmere.org.uk::4fe66847-3a9a-480f-8f20-8dfe7ddf3b65" providerId="AD" clId="Web-{262BB909-8B5B-B041-FD42-56B8A0E087AB}" dt="2025-01-30T08:29:07.668" v="3" actId="20577"/>
        <pc:sldMkLst>
          <pc:docMk/>
          <pc:sldMk cId="2509959949" sldId="259"/>
        </pc:sldMkLst>
        <pc:spChg chg="mod">
          <ac:chgData name="J Stokes" userId="S::j.stokes@hurstmere.org.uk::4fe66847-3a9a-480f-8f20-8dfe7ddf3b65" providerId="AD" clId="Web-{262BB909-8B5B-B041-FD42-56B8A0E087AB}" dt="2025-01-30T08:29:07.668" v="3" actId="20577"/>
          <ac:spMkLst>
            <pc:docMk/>
            <pc:sldMk cId="2509959949" sldId="259"/>
            <ac:spMk id="3" creationId="{E973D3FD-CECD-6C7F-95CA-89E7EADF39D0}"/>
          </ac:spMkLst>
        </pc:spChg>
      </pc:sldChg>
      <pc:sldChg chg="modSp">
        <pc:chgData name="J Stokes" userId="S::j.stokes@hurstmere.org.uk::4fe66847-3a9a-480f-8f20-8dfe7ddf3b65" providerId="AD" clId="Web-{262BB909-8B5B-B041-FD42-56B8A0E087AB}" dt="2025-01-30T08:29:42.216" v="16" actId="20577"/>
        <pc:sldMkLst>
          <pc:docMk/>
          <pc:sldMk cId="4002880403" sldId="264"/>
        </pc:sldMkLst>
        <pc:spChg chg="mod">
          <ac:chgData name="J Stokes" userId="S::j.stokes@hurstmere.org.uk::4fe66847-3a9a-480f-8f20-8dfe7ddf3b65" providerId="AD" clId="Web-{262BB909-8B5B-B041-FD42-56B8A0E087AB}" dt="2025-01-30T08:29:42.216" v="16" actId="20577"/>
          <ac:spMkLst>
            <pc:docMk/>
            <pc:sldMk cId="4002880403" sldId="264"/>
            <ac:spMk id="3" creationId="{0F63BD75-7CC6-2B39-CE78-A01AE33BAA22}"/>
          </ac:spMkLst>
        </pc:spChg>
      </pc:sldChg>
      <pc:sldChg chg="modSp">
        <pc:chgData name="J Stokes" userId="S::j.stokes@hurstmere.org.uk::4fe66847-3a9a-480f-8f20-8dfe7ddf3b65" providerId="AD" clId="Web-{262BB909-8B5B-B041-FD42-56B8A0E087AB}" dt="2025-01-30T08:30:32.327" v="24"/>
        <pc:sldMkLst>
          <pc:docMk/>
          <pc:sldMk cId="4194857444" sldId="265"/>
        </pc:sldMkLst>
        <pc:graphicFrameChg chg="mod modGraphic">
          <ac:chgData name="J Stokes" userId="S::j.stokes@hurstmere.org.uk::4fe66847-3a9a-480f-8f20-8dfe7ddf3b65" providerId="AD" clId="Web-{262BB909-8B5B-B041-FD42-56B8A0E087AB}" dt="2025-01-30T08:30:32.327" v="24"/>
          <ac:graphicFrameMkLst>
            <pc:docMk/>
            <pc:sldMk cId="4194857444" sldId="265"/>
            <ac:graphicFrameMk id="4" creationId="{1DD7CF49-232E-BFE3-7120-F591FB007741}"/>
          </ac:graphicFrameMkLst>
        </pc:graphicFrameChg>
      </pc:sldChg>
      <pc:sldChg chg="modSp">
        <pc:chgData name="J Stokes" userId="S::j.stokes@hurstmere.org.uk::4fe66847-3a9a-480f-8f20-8dfe7ddf3b65" providerId="AD" clId="Web-{262BB909-8B5B-B041-FD42-56B8A0E087AB}" dt="2025-01-30T08:31:42.970" v="37"/>
        <pc:sldMkLst>
          <pc:docMk/>
          <pc:sldMk cId="2786760486" sldId="266"/>
        </pc:sldMkLst>
        <pc:graphicFrameChg chg="mod modGraphic">
          <ac:chgData name="J Stokes" userId="S::j.stokes@hurstmere.org.uk::4fe66847-3a9a-480f-8f20-8dfe7ddf3b65" providerId="AD" clId="Web-{262BB909-8B5B-B041-FD42-56B8A0E087AB}" dt="2025-01-30T08:31:42.970" v="37"/>
          <ac:graphicFrameMkLst>
            <pc:docMk/>
            <pc:sldMk cId="2786760486" sldId="266"/>
            <ac:graphicFrameMk id="5" creationId="{0492551B-13B1-9A6D-8AAB-3DC8FEC751D8}"/>
          </ac:graphicFrameMkLst>
        </pc:graphicFrameChg>
        <pc:graphicFrameChg chg="mod modGraphic">
          <ac:chgData name="J Stokes" userId="S::j.stokes@hurstmere.org.uk::4fe66847-3a9a-480f-8f20-8dfe7ddf3b65" providerId="AD" clId="Web-{262BB909-8B5B-B041-FD42-56B8A0E087AB}" dt="2025-01-30T08:31:28.423" v="36"/>
          <ac:graphicFrameMkLst>
            <pc:docMk/>
            <pc:sldMk cId="2786760486" sldId="266"/>
            <ac:graphicFrameMk id="6" creationId="{DA4BA97C-B2E6-FFD0-C582-D34237D4531F}"/>
          </ac:graphicFrameMkLst>
        </pc:graphicFrameChg>
      </pc:sldChg>
    </pc:docChg>
  </pc:docChgLst>
  <pc:docChgLst>
    <pc:chgData name="J Stokes" userId="S::j.stokes@hurstmere.org.uk::4fe66847-3a9a-480f-8f20-8dfe7ddf3b65" providerId="AD" clId="Web-{E9DB3513-3320-2153-8230-0F05C53C9A67}"/>
    <pc:docChg chg="modSld">
      <pc:chgData name="J Stokes" userId="S::j.stokes@hurstmere.org.uk::4fe66847-3a9a-480f-8f20-8dfe7ddf3b65" providerId="AD" clId="Web-{E9DB3513-3320-2153-8230-0F05C53C9A67}" dt="2025-01-29T12:12:03.477" v="0"/>
      <pc:docMkLst>
        <pc:docMk/>
      </pc:docMkLst>
      <pc:sldChg chg="delSp delAnim">
        <pc:chgData name="J Stokes" userId="S::j.stokes@hurstmere.org.uk::4fe66847-3a9a-480f-8f20-8dfe7ddf3b65" providerId="AD" clId="Web-{E9DB3513-3320-2153-8230-0F05C53C9A67}" dt="2025-01-29T12:12:03.477" v="0"/>
        <pc:sldMkLst>
          <pc:docMk/>
          <pc:sldMk cId="2313358369" sldId="268"/>
        </pc:sldMkLst>
        <pc:picChg chg="del">
          <ac:chgData name="J Stokes" userId="S::j.stokes@hurstmere.org.uk::4fe66847-3a9a-480f-8f20-8dfe7ddf3b65" providerId="AD" clId="Web-{E9DB3513-3320-2153-8230-0F05C53C9A67}" dt="2025-01-29T12:12:03.477" v="0"/>
          <ac:picMkLst>
            <pc:docMk/>
            <pc:sldMk cId="2313358369" sldId="268"/>
            <ac:picMk id="13" creationId="{9B1C03FD-83A6-EBA5-1339-505E84C6B9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7BB66-C0D8-4B7F-8A45-DEBB5353D5D3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CCBE1-5D61-4236-AD83-7417E5161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9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CCBE1-5D61-4236-AD83-7417E5161D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6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4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.eiffert@hurstmere.org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358" y="978589"/>
            <a:ext cx="9043359" cy="3796582"/>
          </a:xfrm>
        </p:spPr>
        <p:txBody>
          <a:bodyPr>
            <a:normAutofit/>
          </a:bodyPr>
          <a:lstStyle/>
          <a:p>
            <a:r>
              <a:rPr lang="en-GB" b="1">
                <a:cs typeface="Calibri Light"/>
              </a:rPr>
              <a:t>Physical Education</a:t>
            </a: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 </a:t>
            </a: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AQA GCSE PE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468BBBC2-024A-F811-E2CD-2E3149617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9"/>
    </mc:Choice>
    <mc:Fallback xmlns="">
      <p:transition spd="slow" advTm="1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3D55-8E2B-5D14-2FAC-0217528E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GCSE PE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49274-6086-C048-2A47-E237FA27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5548628" cy="5248622"/>
          </a:xfrm>
        </p:spPr>
        <p:txBody>
          <a:bodyPr/>
          <a:lstStyle/>
          <a:p>
            <a:r>
              <a:rPr lang="en-US" sz="3200"/>
              <a:t>Course structure</a:t>
            </a:r>
          </a:p>
          <a:p>
            <a:r>
              <a:rPr lang="en-US"/>
              <a:t>60% exam</a:t>
            </a:r>
          </a:p>
          <a:p>
            <a:r>
              <a:rPr lang="en-US"/>
              <a:t>40% practical</a:t>
            </a:r>
          </a:p>
          <a:p>
            <a:r>
              <a:rPr lang="en-US"/>
              <a:t>5 lessons a fortnight</a:t>
            </a:r>
          </a:p>
          <a:p>
            <a:pPr marL="0" indent="0">
              <a:buNone/>
            </a:pPr>
            <a:r>
              <a:rPr lang="en-US"/>
              <a:t>4 theory lessons and 1 practical lesson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6EE7257F-604D-BCAA-E082-BC62CEF5D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105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54"/>
    </mc:Choice>
    <mc:Fallback xmlns="">
      <p:transition spd="slow" advTm="3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4139-AEC4-4B85-312E-0192C1F8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GCSE PE 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D3FD-CECD-6C7F-95CA-89E7EADF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28" y="617928"/>
            <a:ext cx="6533072" cy="58753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Exam element 30%</a:t>
            </a: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Paper 1: The Human Body and Movement in Physical Activity and Sport  </a:t>
            </a: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What is assessed 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Applied Anatomy and Physiology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Movement Analysis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Physical Training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Use of data. </a:t>
            </a: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How it is assessed 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Written exam: 1 hour 15 minutes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78 marks • 30% of GCSE. </a:t>
            </a: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Questions 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a mixture of multiple choice/objective test questions, short answer questions and extended answer questions. 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491172D9-9502-DC8E-1C0E-CF97F14C7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99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29"/>
    </mc:Choice>
    <mc:Fallback xmlns="">
      <p:transition spd="slow" advTm="35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70FB-89BF-B7CB-E2DA-1F2EBBA0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/>
              </a:rPr>
              <a:t>GCSE 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94F6D-AECD-60FA-17DA-F08399D4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402268"/>
            <a:ext cx="6705600" cy="60909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GB" b="1">
                <a:ea typeface="+mn-lt"/>
                <a:cs typeface="+mn-lt"/>
              </a:rPr>
              <a:t>Exam element 30%</a:t>
            </a:r>
            <a:endParaRPr lang="en-US"/>
          </a:p>
          <a:p>
            <a:pPr>
              <a:buNone/>
            </a:pPr>
            <a:r>
              <a:rPr lang="en-GB" b="1">
                <a:cs typeface="Calibri" panose="020F0502020204030204"/>
              </a:rPr>
              <a:t>Paper 2: Socio-cultural Influences and Wellbeing in Physical Activity and Sport </a:t>
            </a:r>
            <a:endParaRPr lang="en-GB"/>
          </a:p>
          <a:p>
            <a:pPr>
              <a:buNone/>
            </a:pPr>
            <a:r>
              <a:rPr lang="en-GB" b="1">
                <a:cs typeface="Calibri" panose="020F0502020204030204"/>
              </a:rPr>
              <a:t>What is assessed </a:t>
            </a:r>
          </a:p>
          <a:p>
            <a:pPr>
              <a:buNone/>
            </a:pPr>
            <a:r>
              <a:rPr lang="en-GB">
                <a:cs typeface="Calibri" panose="020F0502020204030204"/>
              </a:rPr>
              <a:t>• Sports Psychology </a:t>
            </a:r>
          </a:p>
          <a:p>
            <a:pPr>
              <a:buNone/>
            </a:pPr>
            <a:r>
              <a:rPr lang="en-GB">
                <a:cs typeface="Calibri" panose="020F0502020204030204"/>
              </a:rPr>
              <a:t>• Socio-cultural influences </a:t>
            </a:r>
          </a:p>
          <a:p>
            <a:pPr>
              <a:buNone/>
            </a:pPr>
            <a:r>
              <a:rPr lang="en-GB">
                <a:cs typeface="Calibri" panose="020F0502020204030204"/>
              </a:rPr>
              <a:t>• Health, fitness and well-being </a:t>
            </a:r>
          </a:p>
          <a:p>
            <a:pPr>
              <a:buNone/>
            </a:pPr>
            <a:r>
              <a:rPr lang="en-GB">
                <a:cs typeface="Calibri" panose="020F0502020204030204"/>
              </a:rPr>
              <a:t>• Use of data. </a:t>
            </a:r>
          </a:p>
          <a:p>
            <a:pPr>
              <a:buNone/>
            </a:pPr>
            <a:r>
              <a:rPr lang="en-GB" b="1">
                <a:cs typeface="Calibri" panose="020F0502020204030204"/>
              </a:rPr>
              <a:t>How it is assessed </a:t>
            </a:r>
          </a:p>
          <a:p>
            <a:pPr>
              <a:buNone/>
            </a:pPr>
            <a:r>
              <a:rPr lang="en-GB">
                <a:cs typeface="Calibri" panose="020F0502020204030204"/>
              </a:rPr>
              <a:t>• Written exam: 1 hour 15 minutes </a:t>
            </a:r>
          </a:p>
          <a:p>
            <a:pPr>
              <a:buNone/>
            </a:pPr>
            <a:r>
              <a:rPr lang="en-GB">
                <a:cs typeface="Calibri" panose="020F0502020204030204"/>
              </a:rPr>
              <a:t>• 78 marks • 30% of GCSE. </a:t>
            </a:r>
          </a:p>
          <a:p>
            <a:pPr>
              <a:buNone/>
            </a:pPr>
            <a:r>
              <a:rPr lang="en-GB" b="1">
                <a:cs typeface="Calibri" panose="020F0502020204030204"/>
              </a:rPr>
              <a:t>Questions </a:t>
            </a:r>
          </a:p>
          <a:p>
            <a:pPr>
              <a:buNone/>
            </a:pPr>
            <a:r>
              <a:rPr lang="en-GB">
                <a:cs typeface="Calibri" panose="020F0502020204030204"/>
              </a:rPr>
              <a:t>• a mixture of multiple choice/objective test questions, short answer questions and extended answer questions.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EE521FD-4D8D-AA5D-4263-3E87BE08A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56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9"/>
    </mc:Choice>
    <mc:Fallback xmlns="">
      <p:transition spd="slow" advTm="41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88FA-4D5D-4FF0-240D-24564EAA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GCSE PE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3BD75-7CC6-2B39-CE78-A01AE33B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182" y="344758"/>
            <a:ext cx="7136919" cy="634978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>
                <a:cs typeface="Calibri"/>
              </a:rPr>
              <a:t>Non-Examination Assessment 40%</a:t>
            </a: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What is assessed 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practical performance in three different physical activities in the role of player/performer (one in a team activity, one in an individual activity and a third in either a team or in an individual activity)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▪ analysis and evaluation of performance to bring about improvement in one activity. </a:t>
            </a: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How it is assessed 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assessed by teachers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moderated by AQA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100 marks 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40% of GCSE. </a:t>
            </a: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Questions 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for each of their three activities, pupils will be assessed in skills in progressive drills (10 marks per activity) and in the full context (15 marks per activity) 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 pupils will be assessed on their analysis (15 marks) and evaluation (10 marks) of performance to bring about improvement in one activity.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F215DCA-5CFA-D6F5-85B5-4D6BCB802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28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56"/>
    </mc:Choice>
    <mc:Fallback xmlns="">
      <p:transition spd="slow" advTm="33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56AF-9FE5-77D3-B89B-BD22A78C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GCSE PE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C8B8E-261C-8783-4E8F-7CBB71D1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09" y="402267"/>
            <a:ext cx="3413185" cy="1116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cs typeface="Calibri" panose="020F0502020204030204"/>
              </a:rPr>
              <a:t>Sports list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D7CF49-232E-BFE3-7120-F591FB007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26376"/>
              </p:ext>
            </p:extLst>
          </p:nvPr>
        </p:nvGraphicFramePr>
        <p:xfrm>
          <a:off x="4557622" y="632603"/>
          <a:ext cx="7240275" cy="536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515">
                  <a:extLst>
                    <a:ext uri="{9D8B030D-6E8A-4147-A177-3AD203B41FA5}">
                      <a16:colId xmlns:a16="http://schemas.microsoft.com/office/drawing/2014/main" val="1440564622"/>
                    </a:ext>
                  </a:extLst>
                </a:gridCol>
                <a:gridCol w="2532727">
                  <a:extLst>
                    <a:ext uri="{9D8B030D-6E8A-4147-A177-3AD203B41FA5}">
                      <a16:colId xmlns:a16="http://schemas.microsoft.com/office/drawing/2014/main" val="3966200701"/>
                    </a:ext>
                  </a:extLst>
                </a:gridCol>
                <a:gridCol w="2130033">
                  <a:extLst>
                    <a:ext uri="{9D8B030D-6E8A-4147-A177-3AD203B41FA5}">
                      <a16:colId xmlns:a16="http://schemas.microsoft.com/office/drawing/2014/main" val="2225273518"/>
                    </a:ext>
                  </a:extLst>
                </a:gridCol>
              </a:tblGrid>
              <a:tr h="449974">
                <a:tc>
                  <a:txBody>
                    <a:bodyPr/>
                    <a:lstStyle/>
                    <a:p>
                      <a:r>
                        <a:rPr lang="en-GB" dirty="0"/>
                        <a:t>Individual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99502"/>
                  </a:ext>
                </a:extLst>
              </a:tr>
              <a:tr h="484587">
                <a:tc>
                  <a:txBody>
                    <a:bodyPr/>
                    <a:lstStyle/>
                    <a:p>
                      <a:r>
                        <a:rPr lang="en-GB" sz="2400" dirty="0"/>
                        <a:t>Amateur boxing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noProof="0" dirty="0">
                          <a:latin typeface="Rockwell"/>
                        </a:rPr>
                        <a:t>Figure Skating</a:t>
                      </a:r>
                      <a:endParaRPr lang="en-US" sz="2400" dirty="0">
                        <a:latin typeface="Rockwel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Squash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78529"/>
                  </a:ext>
                </a:extLst>
              </a:tr>
              <a:tr h="484587">
                <a:tc>
                  <a:txBody>
                    <a:bodyPr/>
                    <a:lstStyle/>
                    <a:p>
                      <a:r>
                        <a:rPr lang="en-GB" sz="2400" dirty="0"/>
                        <a:t>Athletics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Golf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noProof="0" dirty="0">
                          <a:latin typeface="Rockwell"/>
                        </a:rPr>
                        <a:t>Swimming</a:t>
                      </a:r>
                      <a:endParaRPr lang="en-US" sz="2400" dirty="0">
                        <a:latin typeface="Rockwel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25264"/>
                  </a:ext>
                </a:extLst>
              </a:tr>
              <a:tr h="484587">
                <a:tc>
                  <a:txBody>
                    <a:bodyPr/>
                    <a:lstStyle/>
                    <a:p>
                      <a:r>
                        <a:rPr lang="en-GB" sz="2400" dirty="0"/>
                        <a:t>Badminton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noProof="0" dirty="0">
                          <a:latin typeface="Rockwell"/>
                        </a:rPr>
                        <a:t>Gymnastics</a:t>
                      </a:r>
                      <a:endParaRPr lang="en-US" sz="2400" dirty="0">
                        <a:latin typeface="Rockwel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Table Tennis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53123"/>
                  </a:ext>
                </a:extLst>
              </a:tr>
              <a:tr h="8653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noProof="0" dirty="0">
                          <a:latin typeface="Rockwell"/>
                        </a:rPr>
                        <a:t>Canoeing/kayaking (slalom) or (sprint)</a:t>
                      </a:r>
                      <a:endParaRPr lang="en-US" sz="2400" dirty="0">
                        <a:latin typeface="Rockwel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Rock Climbing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Tennis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796185"/>
                  </a:ext>
                </a:extLst>
              </a:tr>
              <a:tr h="4845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Cycling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Sailing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Trampolining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25621"/>
                  </a:ext>
                </a:extLst>
              </a:tr>
              <a:tr h="4845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Dance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Sculling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Windsurfing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34859"/>
                  </a:ext>
                </a:extLst>
              </a:tr>
              <a:tr h="4845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Diving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Skiing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53518"/>
                  </a:ext>
                </a:extLst>
              </a:tr>
              <a:tr h="4845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Equestrian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Snowboarding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34183"/>
                  </a:ext>
                </a:extLst>
              </a:tr>
            </a:tbl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FAD4D3D-B6F3-5A76-057A-21EEA6019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48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10"/>
    </mc:Choice>
    <mc:Fallback xmlns="">
      <p:transition spd="slow" advTm="60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DC81-65D9-7023-13E9-FC8766C9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2176263" cy="1795084"/>
          </a:xfrm>
        </p:spPr>
        <p:txBody>
          <a:bodyPr/>
          <a:lstStyle/>
          <a:p>
            <a:r>
              <a:rPr lang="en-GB">
                <a:cs typeface="Calibri Light"/>
              </a:rPr>
              <a:t>GCSE PE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5F05-23E2-8277-A38B-C8A3A446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94" y="502908"/>
            <a:ext cx="5929223" cy="5125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>
                <a:cs typeface="Calibri"/>
              </a:rPr>
              <a:t>AQA GCSE PE Sports List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92551B-13B1-9A6D-8AAB-3DC8FEC75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11999"/>
              </p:ext>
            </p:extLst>
          </p:nvPr>
        </p:nvGraphicFramePr>
        <p:xfrm>
          <a:off x="359433" y="1265207"/>
          <a:ext cx="5400991" cy="44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291">
                  <a:extLst>
                    <a:ext uri="{9D8B030D-6E8A-4147-A177-3AD203B41FA5}">
                      <a16:colId xmlns:a16="http://schemas.microsoft.com/office/drawing/2014/main" val="1440564622"/>
                    </a:ext>
                  </a:extLst>
                </a:gridCol>
                <a:gridCol w="1838350">
                  <a:extLst>
                    <a:ext uri="{9D8B030D-6E8A-4147-A177-3AD203B41FA5}">
                      <a16:colId xmlns:a16="http://schemas.microsoft.com/office/drawing/2014/main" val="3966200701"/>
                    </a:ext>
                  </a:extLst>
                </a:gridCol>
                <a:gridCol w="1838350">
                  <a:extLst>
                    <a:ext uri="{9D8B030D-6E8A-4147-A177-3AD203B41FA5}">
                      <a16:colId xmlns:a16="http://schemas.microsoft.com/office/drawing/2014/main" val="477225027"/>
                    </a:ext>
                  </a:extLst>
                </a:gridCol>
              </a:tblGrid>
              <a:tr h="347665">
                <a:tc>
                  <a:txBody>
                    <a:bodyPr/>
                    <a:lstStyle/>
                    <a:p>
                      <a:r>
                        <a:rPr lang="en-GB" dirty="0"/>
                        <a:t>Team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99502"/>
                  </a:ext>
                </a:extLst>
              </a:tr>
              <a:tr h="667516">
                <a:tc>
                  <a:txBody>
                    <a:bodyPr/>
                    <a:lstStyle/>
                    <a:p>
                      <a:r>
                        <a:rPr lang="en-GB" sz="1600" dirty="0"/>
                        <a:t>Acrobatic Gymnastics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Gaelic 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Rugby union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78529"/>
                  </a:ext>
                </a:extLst>
              </a:tr>
              <a:tr h="667516">
                <a:tc>
                  <a:txBody>
                    <a:bodyPr/>
                    <a:lstStyle/>
                    <a:p>
                      <a:r>
                        <a:rPr lang="en-GB" sz="1600" dirty="0"/>
                        <a:t>Association 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Handball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Sailing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25264"/>
                  </a:ext>
                </a:extLst>
              </a:tr>
              <a:tr h="375478">
                <a:tc>
                  <a:txBody>
                    <a:bodyPr/>
                    <a:lstStyle/>
                    <a:p>
                      <a:r>
                        <a:rPr lang="en-GB" sz="1600" dirty="0"/>
                        <a:t>Badminton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Hockey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Sculling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53123"/>
                  </a:ext>
                </a:extLst>
              </a:tr>
              <a:tr h="3754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latin typeface="Rockwell"/>
                        </a:rPr>
                        <a:t>Basketball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Hurling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Squash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796185"/>
                  </a:ext>
                </a:extLst>
              </a:tr>
              <a:tr h="3754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Camogie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Ice hockey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Table Tennis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25621"/>
                  </a:ext>
                </a:extLst>
              </a:tr>
              <a:tr h="3754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Cricket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Lacrosse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Tennis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34859"/>
                  </a:ext>
                </a:extLst>
              </a:tr>
              <a:tr h="3754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Dance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Netball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Volleyball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53518"/>
                  </a:ext>
                </a:extLst>
              </a:tr>
              <a:tr h="3754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Figure Skating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Rowing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Water polo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34183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Futsal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latin typeface="Rockwell"/>
                        </a:rPr>
                        <a:t>Rugby league</a:t>
                      </a:r>
                      <a:endParaRPr lang="en-US" sz="1600" dirty="0">
                        <a:latin typeface="Rockwel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5622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A4BA97C-B2E6-FFD0-C582-D34237D45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39528"/>
              </p:ext>
            </p:extLst>
          </p:nvPr>
        </p:nvGraphicFramePr>
        <p:xfrm>
          <a:off x="5995358" y="1265207"/>
          <a:ext cx="5770199" cy="445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359">
                  <a:extLst>
                    <a:ext uri="{9D8B030D-6E8A-4147-A177-3AD203B41FA5}">
                      <a16:colId xmlns:a16="http://schemas.microsoft.com/office/drawing/2014/main" val="1440564622"/>
                    </a:ext>
                  </a:extLst>
                </a:gridCol>
                <a:gridCol w="1983614">
                  <a:extLst>
                    <a:ext uri="{9D8B030D-6E8A-4147-A177-3AD203B41FA5}">
                      <a16:colId xmlns:a16="http://schemas.microsoft.com/office/drawing/2014/main" val="3966200701"/>
                    </a:ext>
                  </a:extLst>
                </a:gridCol>
                <a:gridCol w="1668226">
                  <a:extLst>
                    <a:ext uri="{9D8B030D-6E8A-4147-A177-3AD203B41FA5}">
                      <a16:colId xmlns:a16="http://schemas.microsoft.com/office/drawing/2014/main" val="2225273518"/>
                    </a:ext>
                  </a:extLst>
                </a:gridCol>
              </a:tblGrid>
              <a:tr h="651340">
                <a:tc>
                  <a:txBody>
                    <a:bodyPr/>
                    <a:lstStyle/>
                    <a:p>
                      <a:r>
                        <a:rPr lang="en-GB" dirty="0"/>
                        <a:t>Individual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99502"/>
                  </a:ext>
                </a:extLst>
              </a:tr>
              <a:tr h="434227">
                <a:tc>
                  <a:txBody>
                    <a:bodyPr/>
                    <a:lstStyle/>
                    <a:p>
                      <a:r>
                        <a:rPr lang="en-GB" sz="1600" dirty="0"/>
                        <a:t>Amateur boxing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latin typeface="Rockwell"/>
                        </a:rPr>
                        <a:t>Figure Skating</a:t>
                      </a:r>
                      <a:endParaRPr lang="en-US" sz="1600" dirty="0">
                        <a:latin typeface="Rockwel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Squash 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78529"/>
                  </a:ext>
                </a:extLst>
              </a:tr>
              <a:tr h="434227">
                <a:tc>
                  <a:txBody>
                    <a:bodyPr/>
                    <a:lstStyle/>
                    <a:p>
                      <a:r>
                        <a:rPr lang="en-GB" sz="1600" dirty="0"/>
                        <a:t>Athletics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Golf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latin typeface="Rockwell"/>
                        </a:rPr>
                        <a:t>Swimming</a:t>
                      </a:r>
                      <a:endParaRPr lang="en-US" sz="1600" dirty="0">
                        <a:latin typeface="Rockwel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25264"/>
                  </a:ext>
                </a:extLst>
              </a:tr>
              <a:tr h="434227">
                <a:tc>
                  <a:txBody>
                    <a:bodyPr/>
                    <a:lstStyle/>
                    <a:p>
                      <a:r>
                        <a:rPr lang="en-GB" sz="1600" dirty="0"/>
                        <a:t>Badminton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latin typeface="Rockwell"/>
                        </a:rPr>
                        <a:t>Gymnastics</a:t>
                      </a:r>
                      <a:endParaRPr lang="en-US" sz="1600" dirty="0">
                        <a:latin typeface="Rockwel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Table Tennis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53123"/>
                  </a:ext>
                </a:extLst>
              </a:tr>
              <a:tr h="7598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latin typeface="Rockwell"/>
                        </a:rPr>
                        <a:t>Canoeing/kayaking (slalom) or (sprint)</a:t>
                      </a:r>
                      <a:endParaRPr lang="en-US" sz="1600" dirty="0">
                        <a:latin typeface="Rockwel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Rock Climbing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Tennis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796185"/>
                  </a:ext>
                </a:extLst>
              </a:tr>
              <a:tr h="4342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Cycling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Sailing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Trampolining 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25621"/>
                  </a:ext>
                </a:extLst>
              </a:tr>
              <a:tr h="4342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Dance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Sculling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Windsurfing 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34859"/>
                  </a:ext>
                </a:extLst>
              </a:tr>
              <a:tr h="4342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Diving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Skiing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53518"/>
                  </a:ext>
                </a:extLst>
              </a:tr>
              <a:tr h="4342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Equestrian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Snowboarding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34183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EF98414-DB5B-95FB-44B6-929B90D0F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67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35"/>
    </mc:Choice>
    <mc:Fallback xmlns="">
      <p:transition spd="slow" advTm="112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2C31-A1F3-5342-7058-A171C92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GCSE PE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3A462-FD49-0F54-D7FC-A8DE1A9D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have any further questions please email </a:t>
            </a:r>
            <a:r>
              <a:rPr lang="en-US">
                <a:hlinkClick r:id="rId2"/>
              </a:rPr>
              <a:t>j.eiffert@hurstmere.org.uk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1889"/>
    </mc:Choice>
    <mc:Fallback xmlns="">
      <p:transition spd="slow" advTm="60541889"/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65aed5-6cf0-4e11-9faa-80d0b8bebff4">
      <Terms xmlns="http://schemas.microsoft.com/office/infopath/2007/PartnerControls"/>
    </lcf76f155ced4ddcb4097134ff3c332f>
    <TaxCatchAll xmlns="5ac3cd1c-3d30-4aa3-9d6c-31b1c1640e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E54740972EE47A3D0F1DB3331FFF4" ma:contentTypeVersion="20" ma:contentTypeDescription="Create a new document." ma:contentTypeScope="" ma:versionID="af85ee2761fd0e56ead3d7cd03edb300">
  <xsd:schema xmlns:xsd="http://www.w3.org/2001/XMLSchema" xmlns:xs="http://www.w3.org/2001/XMLSchema" xmlns:p="http://schemas.microsoft.com/office/2006/metadata/properties" xmlns:ns2="4165aed5-6cf0-4e11-9faa-80d0b8bebff4" xmlns:ns3="5ac3cd1c-3d30-4aa3-9d6c-31b1c1640ef0" targetNamespace="http://schemas.microsoft.com/office/2006/metadata/properties" ma:root="true" ma:fieldsID="fc63502b21ab12df3f992e1aa4780feb" ns2:_="" ns3:_="">
    <xsd:import namespace="4165aed5-6cf0-4e11-9faa-80d0b8bebff4"/>
    <xsd:import namespace="5ac3cd1c-3d30-4aa3-9d6c-31b1c1640e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aed5-6cf0-4e11-9faa-80d0b8beb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71a1524-f3e6-41df-8974-f4dfb8ac6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cd1c-3d30-4aa3-9d6c-31b1c1640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e95269-558d-4beb-8fc8-3aa27569896e}" ma:internalName="TaxCatchAll" ma:showField="CatchAllData" ma:web="5ac3cd1c-3d30-4aa3-9d6c-31b1c1640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AE36E6-8E45-41EA-A4DA-DFD306D16AF2}">
  <ds:schemaRefs>
    <ds:schemaRef ds:uri="4165aed5-6cf0-4e11-9faa-80d0b8bebff4"/>
    <ds:schemaRef ds:uri="5ac3cd1c-3d30-4aa3-9d6c-31b1c1640e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D13FB7-7ABF-4465-B279-BBA902BA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785F8-77E6-4E41-8922-DDC824793B13}">
  <ds:schemaRefs>
    <ds:schemaRef ds:uri="4165aed5-6cf0-4e11-9faa-80d0b8bebff4"/>
    <ds:schemaRef ds:uri="5ac3cd1c-3d30-4aa3-9d6c-31b1c1640e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Atlas</vt:lpstr>
      <vt:lpstr>Physical Education   AQA GCSE PE</vt:lpstr>
      <vt:lpstr>GCSE PE</vt:lpstr>
      <vt:lpstr>GCSE PE </vt:lpstr>
      <vt:lpstr>GCSE PE </vt:lpstr>
      <vt:lpstr>GCSE PE</vt:lpstr>
      <vt:lpstr>GCSE PE</vt:lpstr>
      <vt:lpstr>GCSE PE</vt:lpstr>
      <vt:lpstr>GCSE 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19</cp:revision>
  <dcterms:created xsi:type="dcterms:W3CDTF">2023-02-27T20:23:55Z</dcterms:created>
  <dcterms:modified xsi:type="dcterms:W3CDTF">2025-01-30T08:31:43Z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0x0101003A8E54740972EE47A3D0F1DB3331FFF4</vt:lpwstr>
  </property>
  <property fmtid="{D5CDD505-2E9C-101B-9397-08002B2CF9AE}" pid="3" name="MediaServiceImageTags">
    <vt:lpwstr/>
  </property>
</Properties>
</file>