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4"/>
  </p:sldMasterIdLst>
  <p:sldIdLst>
    <p:sldId id="256" r:id="rId5"/>
    <p:sldId id="259" r:id="rId6"/>
    <p:sldId id="262" r:id="rId7"/>
    <p:sldId id="263" r:id="rId8"/>
    <p:sldId id="261" r:id="rId9"/>
    <p:sldId id="260" r:id="rId10"/>
    <p:sldId id="266" r:id="rId11"/>
    <p:sldId id="265"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425EF-559F-66E4-E44C-900DB6C16248}" v="17" dt="2025-01-30T08:07:13.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92"/>
    <p:restoredTop sz="95741"/>
  </p:normalViewPr>
  <p:slideViewPr>
    <p:cSldViewPr snapToGrid="0">
      <p:cViewPr varScale="1">
        <p:scale>
          <a:sx n="70" d="100"/>
          <a:sy n="70"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Stokes" userId="S::j.stokes@hurstmere.org.uk::4fe66847-3a9a-480f-8f20-8dfe7ddf3b65" providerId="AD" clId="Web-{67E425EF-559F-66E4-E44C-900DB6C16248}"/>
    <pc:docChg chg="modSld">
      <pc:chgData name="J Stokes" userId="S::j.stokes@hurstmere.org.uk::4fe66847-3a9a-480f-8f20-8dfe7ddf3b65" providerId="AD" clId="Web-{67E425EF-559F-66E4-E44C-900DB6C16248}" dt="2025-01-30T08:07:13.866" v="7" actId="20577"/>
      <pc:docMkLst>
        <pc:docMk/>
      </pc:docMkLst>
      <pc:sldChg chg="modSp">
        <pc:chgData name="J Stokes" userId="S::j.stokes@hurstmere.org.uk::4fe66847-3a9a-480f-8f20-8dfe7ddf3b65" providerId="AD" clId="Web-{67E425EF-559F-66E4-E44C-900DB6C16248}" dt="2025-01-30T08:06:20.989" v="4" actId="20577"/>
        <pc:sldMkLst>
          <pc:docMk/>
          <pc:sldMk cId="1737996988" sldId="259"/>
        </pc:sldMkLst>
        <pc:spChg chg="mod">
          <ac:chgData name="J Stokes" userId="S::j.stokes@hurstmere.org.uk::4fe66847-3a9a-480f-8f20-8dfe7ddf3b65" providerId="AD" clId="Web-{67E425EF-559F-66E4-E44C-900DB6C16248}" dt="2025-01-30T08:06:20.989" v="4" actId="20577"/>
          <ac:spMkLst>
            <pc:docMk/>
            <pc:sldMk cId="1737996988" sldId="259"/>
            <ac:spMk id="9" creationId="{0A0F0940-7153-4F02-B60D-F68334A58C4B}"/>
          </ac:spMkLst>
        </pc:spChg>
      </pc:sldChg>
      <pc:sldChg chg="modSp">
        <pc:chgData name="J Stokes" userId="S::j.stokes@hurstmere.org.uk::4fe66847-3a9a-480f-8f20-8dfe7ddf3b65" providerId="AD" clId="Web-{67E425EF-559F-66E4-E44C-900DB6C16248}" dt="2025-01-30T08:07:13.866" v="7" actId="20577"/>
        <pc:sldMkLst>
          <pc:docMk/>
          <pc:sldMk cId="2895480748" sldId="263"/>
        </pc:sldMkLst>
        <pc:spChg chg="mod">
          <ac:chgData name="J Stokes" userId="S::j.stokes@hurstmere.org.uk::4fe66847-3a9a-480f-8f20-8dfe7ddf3b65" providerId="AD" clId="Web-{67E425EF-559F-66E4-E44C-900DB6C16248}" dt="2025-01-30T08:07:13.866" v="7" actId="20577"/>
          <ac:spMkLst>
            <pc:docMk/>
            <pc:sldMk cId="2895480748" sldId="263"/>
            <ac:spMk id="4" creationId="{203F9202-EDA7-1477-CB79-8332DB1F14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CADBD16-5BFB-4D9F-9646-C75D1B53BBB6}"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646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ADBD16-5BFB-4D9F-9646-C75D1B53BBB6}"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90053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ADBD16-5BFB-4D9F-9646-C75D1B53BBB6}"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6985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ADBD16-5BFB-4D9F-9646-C75D1B53BBB6}"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73179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CADBD16-5BFB-4D9F-9646-C75D1B53BBB6}"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91311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CADBD16-5BFB-4D9F-9646-C75D1B53BBB6}"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26024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CADBD16-5BFB-4D9F-9646-C75D1B53BBB6}"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5659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CADBD16-5BFB-4D9F-9646-C75D1B53BBB6}"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7353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DBD16-5BFB-4D9F-9646-C75D1B53BBB6}"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4666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CADBD16-5BFB-4D9F-9646-C75D1B53BBB6}"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26086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CADBD16-5BFB-4D9F-9646-C75D1B53BBB6}"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38033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DBD16-5BFB-4D9F-9646-C75D1B53BBB6}" type="datetimeFigureOut">
              <a:rPr lang="en-US" smtClean="0"/>
              <a:pPr/>
              <a:t>1/30/2025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07700996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ured pencils inside a pencil holder which is on top of a wood table">
            <a:extLst>
              <a:ext uri="{FF2B5EF4-FFF2-40B4-BE49-F238E27FC236}">
                <a16:creationId xmlns:a16="http://schemas.microsoft.com/office/drawing/2014/main" id="{A31D655A-B45F-731F-F125-ED333A45EEAE}"/>
              </a:ext>
            </a:extLst>
          </p:cNvPr>
          <p:cNvPicPr>
            <a:picLocks noChangeAspect="1"/>
          </p:cNvPicPr>
          <p:nvPr/>
        </p:nvPicPr>
        <p:blipFill rotWithShape="1">
          <a:blip r:embed="rId2">
            <a:alphaModFix amt="45000"/>
          </a:blip>
          <a:srcRect t="15730"/>
          <a:stretch/>
        </p:blipFill>
        <p:spPr>
          <a:xfrm>
            <a:off x="305" y="10"/>
            <a:ext cx="12191695" cy="6857990"/>
          </a:xfrm>
          <a:prstGeom prst="rect">
            <a:avLst/>
          </a:prstGeom>
        </p:spPr>
      </p:pic>
      <p:sp>
        <p:nvSpPr>
          <p:cNvPr id="31" name="Rectangle 3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GB"/>
          </a:p>
        </p:txBody>
      </p:sp>
      <p:sp>
        <p:nvSpPr>
          <p:cNvPr id="2" name="Title 1">
            <a:extLst>
              <a:ext uri="{FF2B5EF4-FFF2-40B4-BE49-F238E27FC236}">
                <a16:creationId xmlns:a16="http://schemas.microsoft.com/office/drawing/2014/main" id="{0C87EFFA-C04A-2407-405B-CBF3E8CE14F9}"/>
              </a:ext>
            </a:extLst>
          </p:cNvPr>
          <p:cNvSpPr>
            <a:spLocks noGrp="1"/>
          </p:cNvSpPr>
          <p:nvPr>
            <p:ph type="ctrTitle"/>
          </p:nvPr>
        </p:nvSpPr>
        <p:spPr>
          <a:xfrm>
            <a:off x="1769532" y="1695576"/>
            <a:ext cx="8652938" cy="2857191"/>
          </a:xfrm>
        </p:spPr>
        <p:txBody>
          <a:bodyPr anchor="ctr">
            <a:normAutofit/>
          </a:bodyPr>
          <a:lstStyle/>
          <a:p>
            <a:r>
              <a:rPr lang="en-US" sz="8000" b="1" dirty="0"/>
              <a:t>GCSE Mathematics</a:t>
            </a:r>
          </a:p>
        </p:txBody>
      </p:sp>
      <p:sp>
        <p:nvSpPr>
          <p:cNvPr id="3" name="Subtitle 2">
            <a:extLst>
              <a:ext uri="{FF2B5EF4-FFF2-40B4-BE49-F238E27FC236}">
                <a16:creationId xmlns:a16="http://schemas.microsoft.com/office/drawing/2014/main" id="{7CF3832A-104A-0740-1965-020E350854D1}"/>
              </a:ext>
            </a:extLst>
          </p:cNvPr>
          <p:cNvSpPr>
            <a:spLocks noGrp="1"/>
          </p:cNvSpPr>
          <p:nvPr>
            <p:ph type="subTitle" idx="1"/>
          </p:nvPr>
        </p:nvSpPr>
        <p:spPr>
          <a:xfrm>
            <a:off x="1769532" y="4623127"/>
            <a:ext cx="8655200" cy="457201"/>
          </a:xfrm>
        </p:spPr>
        <p:txBody>
          <a:bodyPr>
            <a:normAutofit/>
          </a:bodyPr>
          <a:lstStyle/>
          <a:p>
            <a:r>
              <a:rPr lang="en-US" dirty="0"/>
              <a:t>An insight into the course, assessment and expectations</a:t>
            </a:r>
          </a:p>
        </p:txBody>
      </p:sp>
      <p:sp>
        <p:nvSpPr>
          <p:cNvPr id="33" name="Rectangle 3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GB"/>
          </a:p>
        </p:txBody>
      </p:sp>
    </p:spTree>
    <p:extLst>
      <p:ext uri="{BB962C8B-B14F-4D97-AF65-F5344CB8AC3E}">
        <p14:creationId xmlns:p14="http://schemas.microsoft.com/office/powerpoint/2010/main" val="41199508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BA278-6551-9D40-66E9-41DEB2318D15}"/>
              </a:ext>
            </a:extLst>
          </p:cNvPr>
          <p:cNvSpPr>
            <a:spLocks noGrp="1"/>
          </p:cNvSpPr>
          <p:nvPr>
            <p:ph type="title"/>
          </p:nvPr>
        </p:nvSpPr>
        <p:spPr>
          <a:xfrm>
            <a:off x="1156851" y="391403"/>
            <a:ext cx="9888496" cy="900131"/>
          </a:xfrm>
        </p:spPr>
        <p:txBody>
          <a:bodyPr anchor="t">
            <a:normAutofit/>
          </a:bodyPr>
          <a:lstStyle/>
          <a:p>
            <a:pPr algn="ctr"/>
            <a:r>
              <a:rPr lang="en-US" sz="5400" b="1" u="sng" dirty="0">
                <a:solidFill>
                  <a:schemeClr val="bg1"/>
                </a:solidFill>
              </a:rPr>
              <a:t>GCSE Mathematics (8300)</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792888F-AB40-5A57-FDC4-D0581658E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44" y="1858206"/>
            <a:ext cx="2494910" cy="13860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0F0940-7153-4F02-B60D-F68334A58C4B}"/>
              </a:ext>
            </a:extLst>
          </p:cNvPr>
          <p:cNvSpPr txBox="1"/>
          <p:nvPr/>
        </p:nvSpPr>
        <p:spPr>
          <a:xfrm>
            <a:off x="2814375" y="1858206"/>
            <a:ext cx="9217894" cy="4524315"/>
          </a:xfrm>
          <a:prstGeom prst="rect">
            <a:avLst/>
          </a:prstGeom>
          <a:noFill/>
        </p:spPr>
        <p:txBody>
          <a:bodyPr wrap="square" lIns="91440" tIns="45720" rIns="91440" bIns="45720" rtlCol="0" anchor="t">
            <a:spAutoFit/>
          </a:bodyPr>
          <a:lstStyle/>
          <a:p>
            <a:pPr algn="l"/>
            <a:r>
              <a:rPr lang="en-GB" sz="2400" b="0" i="0" dirty="0">
                <a:solidFill>
                  <a:srgbClr val="4B4B4B"/>
                </a:solidFill>
                <a:effectLst/>
                <a:latin typeface="Calibri" panose="020F0502020204030204" pitchFamily="34" charset="0"/>
                <a:cs typeface="Calibri" panose="020F0502020204030204" pitchFamily="34" charset="0"/>
              </a:rPr>
              <a:t>Maths is for everyone. It is diverse, engaging and essential in equipping students with the right skills to reach their future destination, whatever that may be. </a:t>
            </a:r>
          </a:p>
          <a:p>
            <a:pPr algn="l"/>
            <a:endParaRPr lang="en-GB" sz="2400" dirty="0">
              <a:solidFill>
                <a:srgbClr val="4B4B4B"/>
              </a:solidFill>
              <a:latin typeface="Calibri" panose="020F0502020204030204" pitchFamily="34" charset="0"/>
              <a:cs typeface="Calibri" panose="020F0502020204030204" pitchFamily="34" charset="0"/>
            </a:endParaRPr>
          </a:p>
          <a:p>
            <a:pPr algn="l"/>
            <a:r>
              <a:rPr lang="en-GB" sz="2400" b="0" i="0" dirty="0">
                <a:solidFill>
                  <a:srgbClr val="4B4B4B"/>
                </a:solidFill>
                <a:effectLst/>
                <a:latin typeface="Calibri"/>
                <a:ea typeface="Calibri"/>
                <a:cs typeface="Calibri"/>
              </a:rPr>
              <a:t>AQA have designed their course to support pupils to engage with, explore, enjoy and succeed in </a:t>
            </a:r>
            <a:r>
              <a:rPr lang="en-GB" sz="2400" dirty="0">
                <a:solidFill>
                  <a:srgbClr val="4B4B4B"/>
                </a:solidFill>
                <a:latin typeface="Calibri"/>
                <a:ea typeface="Calibri"/>
                <a:cs typeface="Calibri"/>
              </a:rPr>
              <a:t>Maths</a:t>
            </a:r>
            <a:r>
              <a:rPr lang="en-GB" sz="2400" b="0" i="0" dirty="0">
                <a:solidFill>
                  <a:srgbClr val="4B4B4B"/>
                </a:solidFill>
                <a:effectLst/>
                <a:latin typeface="Calibri"/>
                <a:ea typeface="Calibri"/>
                <a:cs typeface="Calibri"/>
              </a:rPr>
              <a:t> by putting students at the heart of everything. </a:t>
            </a:r>
          </a:p>
          <a:p>
            <a:pPr algn="l"/>
            <a:endParaRPr lang="en-GB" sz="2400" dirty="0">
              <a:solidFill>
                <a:srgbClr val="4B4B4B"/>
              </a:solidFill>
              <a:latin typeface="Calibri" panose="020F0502020204030204" pitchFamily="34" charset="0"/>
              <a:cs typeface="Calibri" panose="020F0502020204030204" pitchFamily="34" charset="0"/>
            </a:endParaRPr>
          </a:p>
          <a:p>
            <a:pPr algn="l"/>
            <a:r>
              <a:rPr lang="en-GB" sz="2400" b="0" i="0" dirty="0">
                <a:solidFill>
                  <a:srgbClr val="4B4B4B"/>
                </a:solidFill>
                <a:effectLst/>
                <a:latin typeface="Calibri"/>
                <a:ea typeface="Calibri"/>
                <a:cs typeface="Calibri"/>
              </a:rPr>
              <a:t>The question papers are designed with students in mind. Committing to ensuring that students are settled early for their exams and have the best possible opportunity to demonstrate their knowledge and understanding of </a:t>
            </a:r>
            <a:r>
              <a:rPr lang="en-GB" sz="2400" dirty="0">
                <a:solidFill>
                  <a:srgbClr val="4B4B4B"/>
                </a:solidFill>
                <a:latin typeface="Calibri"/>
                <a:ea typeface="Calibri"/>
                <a:cs typeface="Calibri"/>
              </a:rPr>
              <a:t>Maths</a:t>
            </a:r>
            <a:r>
              <a:rPr lang="en-GB" sz="2400" b="0" i="0" dirty="0">
                <a:solidFill>
                  <a:srgbClr val="4B4B4B"/>
                </a:solidFill>
                <a:effectLst/>
                <a:latin typeface="Calibri"/>
                <a:ea typeface="Calibri"/>
                <a:cs typeface="Calibri"/>
              </a:rPr>
              <a:t>, to ensure they achieve the results they deserve.</a:t>
            </a:r>
          </a:p>
        </p:txBody>
      </p:sp>
    </p:spTree>
    <p:extLst>
      <p:ext uri="{BB962C8B-B14F-4D97-AF65-F5344CB8AC3E}">
        <p14:creationId xmlns:p14="http://schemas.microsoft.com/office/powerpoint/2010/main" val="173799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BA278-6551-9D40-66E9-41DEB2318D15}"/>
              </a:ext>
            </a:extLst>
          </p:cNvPr>
          <p:cNvSpPr>
            <a:spLocks noGrp="1"/>
          </p:cNvSpPr>
          <p:nvPr>
            <p:ph type="title"/>
          </p:nvPr>
        </p:nvSpPr>
        <p:spPr>
          <a:xfrm>
            <a:off x="1156851" y="391403"/>
            <a:ext cx="9888496" cy="900131"/>
          </a:xfrm>
        </p:spPr>
        <p:txBody>
          <a:bodyPr anchor="t">
            <a:normAutofit/>
          </a:bodyPr>
          <a:lstStyle/>
          <a:p>
            <a:pPr algn="ctr"/>
            <a:r>
              <a:rPr lang="en-US" sz="5400" b="1" u="sng" dirty="0">
                <a:solidFill>
                  <a:schemeClr val="bg1"/>
                </a:solidFill>
              </a:rPr>
              <a:t>Tier of Entry &amp; Grading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0F0940-7153-4F02-B60D-F68334A58C4B}"/>
              </a:ext>
            </a:extLst>
          </p:cNvPr>
          <p:cNvSpPr txBox="1"/>
          <p:nvPr/>
        </p:nvSpPr>
        <p:spPr>
          <a:xfrm>
            <a:off x="1773985" y="1688641"/>
            <a:ext cx="10258060" cy="1938992"/>
          </a:xfrm>
          <a:prstGeom prst="rect">
            <a:avLst/>
          </a:prstGeom>
          <a:noFill/>
        </p:spPr>
        <p:txBody>
          <a:bodyPr wrap="square" rtlCol="0">
            <a:spAutoFit/>
          </a:bodyPr>
          <a:lstStyle/>
          <a:p>
            <a:pPr algn="l" rtl="0" fontAlgn="base"/>
            <a:r>
              <a:rPr lang="en-US" sz="2400" b="0" i="0" dirty="0">
                <a:solidFill>
                  <a:schemeClr val="tx1">
                    <a:lumMod val="65000"/>
                    <a:lumOff val="35000"/>
                  </a:schemeClr>
                </a:solidFill>
                <a:effectLst/>
                <a:latin typeface="Calibri" panose="020F0502020204030204" pitchFamily="34" charset="0"/>
                <a:cs typeface="Calibri" panose="020F0502020204030204" pitchFamily="34" charset="0"/>
              </a:rPr>
              <a:t>This will be a two-year GCSE Mathematics course and entry is at one of two tiers: Foundation tier (grades 1-5) and Higher tier (grades 4-9). </a:t>
            </a:r>
          </a:p>
          <a:p>
            <a:pPr algn="l" rtl="0" fontAlgn="base"/>
            <a:endParaRPr lang="en-US" sz="2400" dirty="0">
              <a:solidFill>
                <a:schemeClr val="tx1">
                  <a:lumMod val="65000"/>
                  <a:lumOff val="35000"/>
                </a:schemeClr>
              </a:solidFill>
              <a:latin typeface="Calibri" panose="020F0502020204030204" pitchFamily="34" charset="0"/>
              <a:cs typeface="Calibri" panose="020F0502020204030204" pitchFamily="34" charset="0"/>
            </a:endParaRPr>
          </a:p>
          <a:p>
            <a:pPr algn="l" rtl="0" fontAlgn="base"/>
            <a:r>
              <a:rPr lang="en-US" sz="2400" b="0" i="0" dirty="0">
                <a:solidFill>
                  <a:schemeClr val="tx1">
                    <a:lumMod val="65000"/>
                    <a:lumOff val="35000"/>
                  </a:schemeClr>
                </a:solidFill>
                <a:effectLst/>
                <a:latin typeface="Calibri" panose="020F0502020204030204" pitchFamily="34" charset="0"/>
                <a:cs typeface="Calibri" panose="020F0502020204030204" pitchFamily="34" charset="0"/>
              </a:rPr>
              <a:t>Pupils must complete three question papers at the same tier; all question papers must be taken in the same series.  </a:t>
            </a:r>
          </a:p>
        </p:txBody>
      </p:sp>
      <p:pic>
        <p:nvPicPr>
          <p:cNvPr id="3" name="Picture 2">
            <a:extLst>
              <a:ext uri="{FF2B5EF4-FFF2-40B4-BE49-F238E27FC236}">
                <a16:creationId xmlns:a16="http://schemas.microsoft.com/office/drawing/2014/main" id="{7160C8A5-8B19-422C-F842-48614473A6AA}"/>
              </a:ext>
            </a:extLst>
          </p:cNvPr>
          <p:cNvPicPr>
            <a:picLocks noChangeAspect="1"/>
          </p:cNvPicPr>
          <p:nvPr/>
        </p:nvPicPr>
        <p:blipFill rotWithShape="1">
          <a:blip r:embed="rId2"/>
          <a:srcRect l="5424" t="50385" r="60067" b="24381"/>
          <a:stretch/>
        </p:blipFill>
        <p:spPr>
          <a:xfrm>
            <a:off x="2240385" y="3627633"/>
            <a:ext cx="7711219" cy="3170151"/>
          </a:xfrm>
          <a:prstGeom prst="rect">
            <a:avLst/>
          </a:prstGeom>
        </p:spPr>
      </p:pic>
    </p:spTree>
    <p:extLst>
      <p:ext uri="{BB962C8B-B14F-4D97-AF65-F5344CB8AC3E}">
        <p14:creationId xmlns:p14="http://schemas.microsoft.com/office/powerpoint/2010/main" val="37220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BA278-6551-9D40-66E9-41DEB2318D15}"/>
              </a:ext>
            </a:extLst>
          </p:cNvPr>
          <p:cNvSpPr>
            <a:spLocks noGrp="1"/>
          </p:cNvSpPr>
          <p:nvPr>
            <p:ph type="title"/>
          </p:nvPr>
        </p:nvSpPr>
        <p:spPr>
          <a:xfrm>
            <a:off x="1156851" y="391403"/>
            <a:ext cx="9888496" cy="900131"/>
          </a:xfrm>
        </p:spPr>
        <p:txBody>
          <a:bodyPr anchor="t">
            <a:normAutofit/>
          </a:bodyPr>
          <a:lstStyle/>
          <a:p>
            <a:pPr algn="ctr"/>
            <a:r>
              <a:rPr lang="en-US" sz="5400" b="1" u="sng" dirty="0">
                <a:solidFill>
                  <a:schemeClr val="bg1"/>
                </a:solidFill>
              </a:rPr>
              <a:t>Insight into the Specification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3F9202-EDA7-1477-CB79-8332DB1F14A2}"/>
              </a:ext>
            </a:extLst>
          </p:cNvPr>
          <p:cNvSpPr txBox="1"/>
          <p:nvPr/>
        </p:nvSpPr>
        <p:spPr>
          <a:xfrm>
            <a:off x="332087" y="2010758"/>
            <a:ext cx="11859903" cy="4708981"/>
          </a:xfrm>
          <a:prstGeom prst="rect">
            <a:avLst/>
          </a:prstGeom>
          <a:noFill/>
        </p:spPr>
        <p:txBody>
          <a:bodyPr wrap="square" lIns="91440" tIns="45720" rIns="91440" bIns="45720" anchor="t">
            <a:spAutoFit/>
          </a:bodyPr>
          <a:lstStyle/>
          <a:p>
            <a:pPr algn="ctr"/>
            <a:r>
              <a:rPr lang="en-GB" sz="2000" b="1" i="0" dirty="0">
                <a:solidFill>
                  <a:srgbClr val="4B4B4B"/>
                </a:solidFill>
                <a:effectLst/>
                <a:latin typeface="Calibri" panose="020F0502020204030204" pitchFamily="34" charset="0"/>
                <a:cs typeface="Calibri" panose="020F0502020204030204" pitchFamily="34" charset="0"/>
              </a:rPr>
              <a:t>All content can be assessed on any of the three question papers. </a:t>
            </a:r>
          </a:p>
          <a:p>
            <a:pPr algn="ctr"/>
            <a:r>
              <a:rPr lang="en-GB" sz="2000" b="0" i="0" dirty="0">
                <a:solidFill>
                  <a:srgbClr val="4B4B4B"/>
                </a:solidFill>
                <a:effectLst/>
                <a:latin typeface="Calibri" panose="020F0502020204030204" pitchFamily="34" charset="0"/>
                <a:cs typeface="Calibri" panose="020F0502020204030204" pitchFamily="34" charset="0"/>
              </a:rPr>
              <a:t>As such, some questions will draw together elements of maths from different topic areas.</a:t>
            </a:r>
          </a:p>
          <a:p>
            <a:endParaRPr lang="en-GB" sz="2000" dirty="0">
              <a:solidFill>
                <a:srgbClr val="4B4B4B"/>
              </a:solidFill>
              <a:latin typeface="Calibri" panose="020F0502020204030204" pitchFamily="34" charset="0"/>
              <a:cs typeface="Calibri" panose="020F0502020204030204" pitchFamily="34" charset="0"/>
            </a:endParaRPr>
          </a:p>
          <a:p>
            <a:endParaRPr lang="en-GB" sz="2000" b="0" i="0" dirty="0">
              <a:solidFill>
                <a:srgbClr val="4B4B4B"/>
              </a:solidFill>
              <a:effectLst/>
              <a:latin typeface="Calibri" panose="020F0502020204030204" pitchFamily="34" charset="0"/>
              <a:cs typeface="Calibri" panose="020F0502020204030204" pitchFamily="34" charset="0"/>
            </a:endParaRPr>
          </a:p>
          <a:p>
            <a:endParaRPr lang="en-GB" sz="2000" dirty="0">
              <a:solidFill>
                <a:srgbClr val="4B4B4B"/>
              </a:solidFill>
              <a:latin typeface="Calibri" panose="020F0502020204030204" pitchFamily="34" charset="0"/>
              <a:cs typeface="Calibri" panose="020F0502020204030204" pitchFamily="34" charset="0"/>
            </a:endParaRPr>
          </a:p>
          <a:p>
            <a:endParaRPr lang="en-GB" sz="2000" b="0" i="0" dirty="0">
              <a:solidFill>
                <a:srgbClr val="4B4B4B"/>
              </a:solidFill>
              <a:effectLst/>
              <a:latin typeface="Calibri" panose="020F0502020204030204" pitchFamily="34" charset="0"/>
              <a:cs typeface="Calibri" panose="020F0502020204030204" pitchFamily="34" charset="0"/>
            </a:endParaRPr>
          </a:p>
          <a:p>
            <a:endParaRPr lang="en-GB" sz="2000" dirty="0">
              <a:solidFill>
                <a:srgbClr val="4B4B4B"/>
              </a:solidFill>
              <a:latin typeface="Calibri" panose="020F0502020204030204" pitchFamily="34" charset="0"/>
              <a:cs typeface="Calibri" panose="020F0502020204030204" pitchFamily="34" charset="0"/>
            </a:endParaRPr>
          </a:p>
          <a:p>
            <a:endParaRPr lang="en-GB" sz="2000" b="0" i="0" dirty="0">
              <a:solidFill>
                <a:srgbClr val="4B4B4B"/>
              </a:solidFill>
              <a:effectLst/>
              <a:latin typeface="Calibri" panose="020F0502020204030204" pitchFamily="34" charset="0"/>
              <a:cs typeface="Calibri" panose="020F0502020204030204" pitchFamily="34" charset="0"/>
            </a:endParaRPr>
          </a:p>
          <a:p>
            <a:endParaRPr lang="en-GB" sz="2000" dirty="0">
              <a:solidFill>
                <a:srgbClr val="4B4B4B"/>
              </a:solidFill>
              <a:latin typeface="Calibri" panose="020F0502020204030204" pitchFamily="34" charset="0"/>
              <a:cs typeface="Calibri" panose="020F0502020204030204" pitchFamily="34" charset="0"/>
            </a:endParaRPr>
          </a:p>
          <a:p>
            <a:endParaRPr lang="en-GB" sz="2000" b="0" i="0" dirty="0">
              <a:solidFill>
                <a:srgbClr val="4B4B4B"/>
              </a:solidFill>
              <a:effectLst/>
              <a:latin typeface="Calibri" panose="020F0502020204030204" pitchFamily="34" charset="0"/>
              <a:cs typeface="Calibri" panose="020F0502020204030204" pitchFamily="34" charset="0"/>
            </a:endParaRPr>
          </a:p>
          <a:p>
            <a:endParaRPr lang="en-GB" sz="2000" dirty="0">
              <a:solidFill>
                <a:srgbClr val="4B4B4B"/>
              </a:solidFill>
              <a:latin typeface="Calibri" panose="020F0502020204030204" pitchFamily="34" charset="0"/>
              <a:cs typeface="Calibri" panose="020F0502020204030204" pitchFamily="34" charset="0"/>
            </a:endParaRPr>
          </a:p>
          <a:p>
            <a:endParaRPr lang="en-GB" sz="2000" b="0" i="0" dirty="0">
              <a:solidFill>
                <a:srgbClr val="4B4B4B"/>
              </a:solidFill>
              <a:effectLst/>
              <a:latin typeface="Calibri" panose="020F0502020204030204" pitchFamily="34" charset="0"/>
              <a:cs typeface="Calibri" panose="020F0502020204030204" pitchFamily="34" charset="0"/>
            </a:endParaRPr>
          </a:p>
          <a:p>
            <a:pPr algn="ctr"/>
            <a:r>
              <a:rPr lang="en-GB" sz="2000" b="0" i="0" dirty="0">
                <a:solidFill>
                  <a:srgbClr val="4B4B4B"/>
                </a:solidFill>
                <a:effectLst/>
                <a:latin typeface="Calibri"/>
                <a:ea typeface="Calibri"/>
                <a:cs typeface="Calibri"/>
              </a:rPr>
              <a:t>The weighting of the topic areas has been prescribed by Ofqual and is common to all exam boards. The table </a:t>
            </a:r>
            <a:r>
              <a:rPr lang="en-GB" sz="2000" dirty="0">
                <a:solidFill>
                  <a:srgbClr val="4B4B4B"/>
                </a:solidFill>
                <a:latin typeface="Calibri"/>
                <a:ea typeface="Calibri"/>
                <a:cs typeface="Calibri"/>
              </a:rPr>
              <a:t>above </a:t>
            </a:r>
            <a:r>
              <a:rPr lang="en-GB" sz="2000" b="0" i="0" dirty="0">
                <a:solidFill>
                  <a:srgbClr val="4B4B4B"/>
                </a:solidFill>
                <a:effectLst/>
                <a:latin typeface="Calibri"/>
                <a:ea typeface="Calibri"/>
                <a:cs typeface="Calibri"/>
              </a:rPr>
              <a:t>shows the approximate weightings of the topic areas for the overall tier of assessment, </a:t>
            </a:r>
            <a:r>
              <a:rPr lang="en-GB" sz="2000" b="1" i="0" dirty="0">
                <a:solidFill>
                  <a:srgbClr val="4B4B4B"/>
                </a:solidFill>
                <a:effectLst/>
                <a:latin typeface="Calibri"/>
                <a:ea typeface="Calibri"/>
                <a:cs typeface="Calibri"/>
              </a:rPr>
              <a:t>not</a:t>
            </a:r>
            <a:r>
              <a:rPr lang="en-GB" sz="2000" b="0" i="0" dirty="0">
                <a:solidFill>
                  <a:srgbClr val="4B4B4B"/>
                </a:solidFill>
                <a:effectLst/>
                <a:latin typeface="Calibri"/>
                <a:ea typeface="Calibri"/>
                <a:cs typeface="Calibri"/>
              </a:rPr>
              <a:t> for each individual question paper.</a:t>
            </a:r>
          </a:p>
        </p:txBody>
      </p:sp>
      <p:pic>
        <p:nvPicPr>
          <p:cNvPr id="5" name="Picture 4">
            <a:extLst>
              <a:ext uri="{FF2B5EF4-FFF2-40B4-BE49-F238E27FC236}">
                <a16:creationId xmlns:a16="http://schemas.microsoft.com/office/drawing/2014/main" id="{5C111074-31A8-158E-297B-7F2A796FFF61}"/>
              </a:ext>
            </a:extLst>
          </p:cNvPr>
          <p:cNvPicPr>
            <a:picLocks noChangeAspect="1"/>
          </p:cNvPicPr>
          <p:nvPr/>
        </p:nvPicPr>
        <p:blipFill>
          <a:blip r:embed="rId2"/>
          <a:stretch>
            <a:fillRect/>
          </a:stretch>
        </p:blipFill>
        <p:spPr>
          <a:xfrm>
            <a:off x="2635721" y="2698500"/>
            <a:ext cx="6920557" cy="2968150"/>
          </a:xfrm>
          <a:prstGeom prst="rect">
            <a:avLst/>
          </a:prstGeom>
        </p:spPr>
      </p:pic>
    </p:spTree>
    <p:extLst>
      <p:ext uri="{BB962C8B-B14F-4D97-AF65-F5344CB8AC3E}">
        <p14:creationId xmlns:p14="http://schemas.microsoft.com/office/powerpoint/2010/main" val="289548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BA278-6551-9D40-66E9-41DEB2318D15}"/>
              </a:ext>
            </a:extLst>
          </p:cNvPr>
          <p:cNvSpPr>
            <a:spLocks noGrp="1"/>
          </p:cNvSpPr>
          <p:nvPr>
            <p:ph type="title"/>
          </p:nvPr>
        </p:nvSpPr>
        <p:spPr>
          <a:xfrm>
            <a:off x="1156851" y="391403"/>
            <a:ext cx="9888496" cy="900131"/>
          </a:xfrm>
        </p:spPr>
        <p:txBody>
          <a:bodyPr anchor="t">
            <a:normAutofit/>
          </a:bodyPr>
          <a:lstStyle/>
          <a:p>
            <a:pPr algn="ctr"/>
            <a:r>
              <a:rPr lang="en-US" sz="5400" b="1" u="sng" dirty="0">
                <a:solidFill>
                  <a:schemeClr val="bg1"/>
                </a:solidFill>
              </a:rPr>
              <a:t>Assessment Structure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792888F-AB40-5A57-FDC4-D0581658E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44" y="1858206"/>
            <a:ext cx="2494910" cy="13860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0F0940-7153-4F02-B60D-F68334A58C4B}"/>
              </a:ext>
            </a:extLst>
          </p:cNvPr>
          <p:cNvSpPr txBox="1"/>
          <p:nvPr/>
        </p:nvSpPr>
        <p:spPr>
          <a:xfrm>
            <a:off x="3077736" y="1749552"/>
            <a:ext cx="9217894" cy="5047536"/>
          </a:xfrm>
          <a:prstGeom prst="rect">
            <a:avLst/>
          </a:prstGeom>
          <a:noFill/>
        </p:spPr>
        <p:txBody>
          <a:bodyPr wrap="square" lIns="91440" tIns="45720" rIns="91440" bIns="45720" rtlCol="0" anchor="t">
            <a:spAutoFit/>
          </a:bodyPr>
          <a:lstStyle/>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Wholly assessed by the written examination at the end of Year 11.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A final grade is awarded based on the </a:t>
            </a:r>
            <a:r>
              <a:rPr lang="en-US" sz="2300" b="1" i="0" dirty="0">
                <a:solidFill>
                  <a:schemeClr val="tx1">
                    <a:lumMod val="65000"/>
                    <a:lumOff val="35000"/>
                  </a:schemeClr>
                </a:solidFill>
                <a:effectLst/>
                <a:latin typeface="Calibri" panose="020F0502020204030204" pitchFamily="34" charset="0"/>
                <a:cs typeface="Calibri" panose="020F0502020204030204" pitchFamily="34" charset="0"/>
              </a:rPr>
              <a:t>combined marks</a:t>
            </a:r>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 of all papers.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  </a:t>
            </a:r>
          </a:p>
          <a:p>
            <a:pPr algn="l" rtl="0" fontAlgn="base"/>
            <a:r>
              <a:rPr lang="en-US" sz="2300" b="1" i="0" u="sng" dirty="0">
                <a:solidFill>
                  <a:schemeClr val="tx1">
                    <a:lumMod val="65000"/>
                    <a:lumOff val="35000"/>
                  </a:schemeClr>
                </a:solidFill>
                <a:effectLst/>
                <a:latin typeface="Calibri"/>
                <a:ea typeface="Calibri"/>
                <a:cs typeface="Calibri"/>
              </a:rPr>
              <a:t>Paper 1 (Non-calculator)</a:t>
            </a:r>
            <a:r>
              <a:rPr lang="en-US" sz="2300" b="1" i="0" dirty="0">
                <a:solidFill>
                  <a:schemeClr val="tx1">
                    <a:lumMod val="65000"/>
                    <a:lumOff val="35000"/>
                  </a:schemeClr>
                </a:solidFill>
                <a:effectLst/>
                <a:latin typeface="Calibri"/>
                <a:ea typeface="Calibri"/>
                <a:cs typeface="Calibri"/>
              </a:rPr>
              <a:t>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Written Paper: 1 hour 30 minutes (80 marks)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33.3% of the GCSE Mathematics assessment  </a:t>
            </a:r>
          </a:p>
          <a:p>
            <a:pPr algn="l" rtl="0" fontAlgn="base"/>
            <a:endParaRPr lang="en-US" sz="2300" b="0" i="0" dirty="0">
              <a:solidFill>
                <a:schemeClr val="tx1">
                  <a:lumMod val="65000"/>
                  <a:lumOff val="35000"/>
                </a:schemeClr>
              </a:solidFill>
              <a:effectLst/>
              <a:latin typeface="Calibri" panose="020F0502020204030204" pitchFamily="34" charset="0"/>
              <a:cs typeface="Calibri" panose="020F0502020204030204" pitchFamily="34" charset="0"/>
            </a:endParaRPr>
          </a:p>
          <a:p>
            <a:pPr algn="l" rtl="0" fontAlgn="base"/>
            <a:r>
              <a:rPr lang="en-US" sz="2300" b="1" i="0" u="sng" dirty="0">
                <a:solidFill>
                  <a:schemeClr val="tx1">
                    <a:lumMod val="65000"/>
                    <a:lumOff val="35000"/>
                  </a:schemeClr>
                </a:solidFill>
                <a:effectLst/>
                <a:latin typeface="Calibri"/>
                <a:ea typeface="Calibri"/>
                <a:cs typeface="Calibri"/>
              </a:rPr>
              <a:t>Paper 2 (Calculator)</a:t>
            </a:r>
            <a:r>
              <a:rPr lang="en-US" sz="2300" b="1" i="0" dirty="0">
                <a:solidFill>
                  <a:schemeClr val="tx1">
                    <a:lumMod val="65000"/>
                    <a:lumOff val="35000"/>
                  </a:schemeClr>
                </a:solidFill>
                <a:effectLst/>
                <a:latin typeface="Calibri"/>
                <a:ea typeface="Calibri"/>
                <a:cs typeface="Calibri"/>
              </a:rPr>
              <a:t>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Written Paper: 1 hour 30 minutes (80 marks)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33.3% of the GCSE Mathematics Assessment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  </a:t>
            </a:r>
          </a:p>
          <a:p>
            <a:pPr algn="l" rtl="0" fontAlgn="base"/>
            <a:r>
              <a:rPr lang="en-US" sz="2300" b="1" i="0" u="sng" dirty="0">
                <a:solidFill>
                  <a:schemeClr val="tx1">
                    <a:lumMod val="65000"/>
                    <a:lumOff val="35000"/>
                  </a:schemeClr>
                </a:solidFill>
                <a:effectLst/>
                <a:latin typeface="Calibri"/>
                <a:ea typeface="Calibri"/>
                <a:cs typeface="Calibri"/>
              </a:rPr>
              <a:t>Paper 3 (Calculator)</a:t>
            </a:r>
            <a:r>
              <a:rPr lang="en-US" sz="2300" b="1" i="0" dirty="0">
                <a:solidFill>
                  <a:schemeClr val="tx1">
                    <a:lumMod val="65000"/>
                    <a:lumOff val="35000"/>
                  </a:schemeClr>
                </a:solidFill>
                <a:effectLst/>
                <a:latin typeface="Calibri"/>
                <a:ea typeface="Calibri"/>
                <a:cs typeface="Calibri"/>
              </a:rPr>
              <a:t>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Written Paper: 1 hour 30 minutes (80 marks)  </a:t>
            </a:r>
          </a:p>
          <a:p>
            <a:pPr algn="l" rtl="0" fontAlgn="base"/>
            <a:r>
              <a:rPr lang="en-US" sz="2300" b="0" i="0" dirty="0">
                <a:solidFill>
                  <a:schemeClr val="tx1">
                    <a:lumMod val="65000"/>
                    <a:lumOff val="35000"/>
                  </a:schemeClr>
                </a:solidFill>
                <a:effectLst/>
                <a:latin typeface="Calibri" panose="020F0502020204030204" pitchFamily="34" charset="0"/>
                <a:cs typeface="Calibri" panose="020F0502020204030204" pitchFamily="34" charset="0"/>
              </a:rPr>
              <a:t>33.3% of the GCSE Mathematics Assessment </a:t>
            </a:r>
          </a:p>
        </p:txBody>
      </p:sp>
    </p:spTree>
    <p:extLst>
      <p:ext uri="{BB962C8B-B14F-4D97-AF65-F5344CB8AC3E}">
        <p14:creationId xmlns:p14="http://schemas.microsoft.com/office/powerpoint/2010/main" val="225751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BA278-6551-9D40-66E9-41DEB2318D15}"/>
              </a:ext>
            </a:extLst>
          </p:cNvPr>
          <p:cNvSpPr>
            <a:spLocks noGrp="1"/>
          </p:cNvSpPr>
          <p:nvPr>
            <p:ph type="title"/>
          </p:nvPr>
        </p:nvSpPr>
        <p:spPr>
          <a:xfrm>
            <a:off x="1156851" y="391403"/>
            <a:ext cx="9888496" cy="900131"/>
          </a:xfrm>
        </p:spPr>
        <p:txBody>
          <a:bodyPr anchor="t">
            <a:normAutofit/>
          </a:bodyPr>
          <a:lstStyle/>
          <a:p>
            <a:pPr algn="ctr"/>
            <a:r>
              <a:rPr lang="en-US" sz="5400" b="1" u="sng" dirty="0">
                <a:solidFill>
                  <a:schemeClr val="bg1"/>
                </a:solidFill>
              </a:rPr>
              <a:t>Expectations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0A157EFD-C3E5-AC70-01BD-08F9CECB4511}"/>
              </a:ext>
            </a:extLst>
          </p:cNvPr>
          <p:cNvSpPr>
            <a:spLocks noChangeArrowheads="1"/>
          </p:cNvSpPr>
          <p:nvPr/>
        </p:nvSpPr>
        <p:spPr bwMode="auto">
          <a:xfrm>
            <a:off x="1446663" y="2277994"/>
            <a:ext cx="97571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90000"/>
              <a:buBlip>
                <a:blip r:embed="rId2"/>
              </a:buBlip>
              <a:defRPr sz="3200">
                <a:solidFill>
                  <a:schemeClr val="tx1"/>
                </a:solidFill>
                <a:latin typeface="Tahoma" pitchFamily="34" charset="0"/>
              </a:defRPr>
            </a:lvl1pPr>
            <a:lvl2pPr marL="742950" indent="-285750" eaLnBrk="0" hangingPunct="0">
              <a:spcBef>
                <a:spcPct val="20000"/>
              </a:spcBef>
              <a:buSzPct val="80000"/>
              <a:buBlip>
                <a:blip r:embed="rId3"/>
              </a:buBlip>
              <a:defRPr sz="2800">
                <a:solidFill>
                  <a:schemeClr val="tx1"/>
                </a:solidFill>
                <a:latin typeface="Tahoma" pitchFamily="34" charset="0"/>
              </a:defRPr>
            </a:lvl2pPr>
            <a:lvl3pPr marL="1143000" indent="-228600" eaLnBrk="0" hangingPunct="0">
              <a:spcBef>
                <a:spcPct val="20000"/>
              </a:spcBef>
              <a:buSzPct val="70000"/>
              <a:buBlip>
                <a:blip r:embed="rId4"/>
              </a:buBlip>
              <a:defRPr sz="2400">
                <a:solidFill>
                  <a:schemeClr val="tx1"/>
                </a:solidFill>
                <a:latin typeface="Tahoma" pitchFamily="34" charset="0"/>
              </a:defRPr>
            </a:lvl3pPr>
            <a:lvl4pPr marL="1600200" indent="-228600" eaLnBrk="0" hangingPunct="0">
              <a:spcBef>
                <a:spcPct val="20000"/>
              </a:spcBef>
              <a:buSzPct val="70000"/>
              <a:buBlip>
                <a:blip r:embed="rId5"/>
              </a:buBlip>
              <a:defRPr sz="2000">
                <a:solidFill>
                  <a:schemeClr val="tx1"/>
                </a:solidFill>
                <a:latin typeface="Tahoma" pitchFamily="34" charset="0"/>
              </a:defRPr>
            </a:lvl4pPr>
            <a:lvl5pPr marL="2057400" indent="-228600" eaLnBrk="0" hangingPunct="0">
              <a:spcBef>
                <a:spcPct val="20000"/>
              </a:spcBef>
              <a:buSzPct val="70000"/>
              <a:buBlip>
                <a:blip r:embed="rId6"/>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itchFamily="34" charset="0"/>
              </a:defRPr>
            </a:lvl9pPr>
          </a:lstStyle>
          <a:p>
            <a:pPr eaLnBrk="1" hangingPunct="1">
              <a:spcBef>
                <a:spcPct val="0"/>
              </a:spcBef>
              <a:buSzTx/>
              <a:buFontTx/>
              <a:buNone/>
            </a:pPr>
            <a:r>
              <a:rPr lang="en-GB" altLang="en-US" sz="4000" dirty="0">
                <a:solidFill>
                  <a:schemeClr val="tx1">
                    <a:lumMod val="65000"/>
                    <a:lumOff val="35000"/>
                  </a:schemeClr>
                </a:solidFill>
                <a:latin typeface="Calibri" panose="020F0502020204030204" pitchFamily="34" charset="0"/>
                <a:cs typeface="Calibri" panose="020F0502020204030204" pitchFamily="34" charset="0"/>
              </a:rPr>
              <a:t>After </a:t>
            </a:r>
            <a:r>
              <a:rPr lang="en-GB" altLang="en-US" sz="4000" b="1" dirty="0">
                <a:solidFill>
                  <a:schemeClr val="tx1">
                    <a:lumMod val="65000"/>
                    <a:lumOff val="35000"/>
                  </a:schemeClr>
                </a:solidFill>
                <a:latin typeface="Calibri" panose="020F0502020204030204" pitchFamily="34" charset="0"/>
                <a:cs typeface="Calibri" panose="020F0502020204030204" pitchFamily="34" charset="0"/>
              </a:rPr>
              <a:t>EVERY</a:t>
            </a:r>
            <a:r>
              <a:rPr lang="en-GB" altLang="en-US" sz="4000" dirty="0">
                <a:solidFill>
                  <a:schemeClr val="tx1">
                    <a:lumMod val="65000"/>
                    <a:lumOff val="35000"/>
                  </a:schemeClr>
                </a:solidFill>
                <a:latin typeface="Calibri" panose="020F0502020204030204" pitchFamily="34" charset="0"/>
                <a:cs typeface="Calibri" panose="020F0502020204030204" pitchFamily="34" charset="0"/>
              </a:rPr>
              <a:t> assessment, students are either…</a:t>
            </a:r>
          </a:p>
        </p:txBody>
      </p:sp>
      <p:pic>
        <p:nvPicPr>
          <p:cNvPr id="6" name="Picture 6">
            <a:extLst>
              <a:ext uri="{FF2B5EF4-FFF2-40B4-BE49-F238E27FC236}">
                <a16:creationId xmlns:a16="http://schemas.microsoft.com/office/drawing/2014/main" id="{2F3CD44F-E32A-E8EE-7469-7982DECB7A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35893" t="29286" r="36250" b="33571"/>
          <a:stretch>
            <a:fillRect/>
          </a:stretch>
        </p:blipFill>
        <p:spPr bwMode="auto">
          <a:xfrm>
            <a:off x="2337081" y="3382987"/>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0C151B80-7AB4-158B-1153-0EA323B22C63}"/>
              </a:ext>
            </a:extLst>
          </p:cNvPr>
          <p:cNvSpPr>
            <a:spLocks noChangeArrowheads="1"/>
          </p:cNvSpPr>
          <p:nvPr/>
        </p:nvSpPr>
        <p:spPr bwMode="auto">
          <a:xfrm>
            <a:off x="1446663" y="5540385"/>
            <a:ext cx="39239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90000"/>
              <a:buBlip>
                <a:blip r:embed="rId2"/>
              </a:buBlip>
              <a:defRPr sz="3200">
                <a:solidFill>
                  <a:schemeClr val="tx1"/>
                </a:solidFill>
                <a:latin typeface="Tahoma" pitchFamily="34" charset="0"/>
              </a:defRPr>
            </a:lvl1pPr>
            <a:lvl2pPr marL="742950" indent="-285750" eaLnBrk="0" hangingPunct="0">
              <a:spcBef>
                <a:spcPct val="20000"/>
              </a:spcBef>
              <a:buSzPct val="80000"/>
              <a:buBlip>
                <a:blip r:embed="rId3"/>
              </a:buBlip>
              <a:defRPr sz="2800">
                <a:solidFill>
                  <a:schemeClr val="tx1"/>
                </a:solidFill>
                <a:latin typeface="Tahoma" pitchFamily="34" charset="0"/>
              </a:defRPr>
            </a:lvl2pPr>
            <a:lvl3pPr marL="1143000" indent="-228600" eaLnBrk="0" hangingPunct="0">
              <a:spcBef>
                <a:spcPct val="20000"/>
              </a:spcBef>
              <a:buSzPct val="70000"/>
              <a:buBlip>
                <a:blip r:embed="rId4"/>
              </a:buBlip>
              <a:defRPr sz="2400">
                <a:solidFill>
                  <a:schemeClr val="tx1"/>
                </a:solidFill>
                <a:latin typeface="Tahoma" pitchFamily="34" charset="0"/>
              </a:defRPr>
            </a:lvl3pPr>
            <a:lvl4pPr marL="1600200" indent="-228600" eaLnBrk="0" hangingPunct="0">
              <a:spcBef>
                <a:spcPct val="20000"/>
              </a:spcBef>
              <a:buSzPct val="70000"/>
              <a:buBlip>
                <a:blip r:embed="rId5"/>
              </a:buBlip>
              <a:defRPr sz="2000">
                <a:solidFill>
                  <a:schemeClr val="tx1"/>
                </a:solidFill>
                <a:latin typeface="Tahoma" pitchFamily="34" charset="0"/>
              </a:defRPr>
            </a:lvl4pPr>
            <a:lvl5pPr marL="2057400" indent="-228600" eaLnBrk="0" hangingPunct="0">
              <a:spcBef>
                <a:spcPct val="20000"/>
              </a:spcBef>
              <a:buSzPct val="70000"/>
              <a:buBlip>
                <a:blip r:embed="rId6"/>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itchFamily="34" charset="0"/>
              </a:defRPr>
            </a:lvl9pPr>
          </a:lstStyle>
          <a:p>
            <a:pPr eaLnBrk="1" hangingPunct="1">
              <a:spcBef>
                <a:spcPct val="0"/>
              </a:spcBef>
              <a:buSzTx/>
              <a:buFontTx/>
              <a:buNone/>
            </a:pPr>
            <a:r>
              <a:rPr lang="en-GB" altLang="en-US" sz="3000" b="1" dirty="0">
                <a:solidFill>
                  <a:schemeClr val="tx1">
                    <a:lumMod val="65000"/>
                    <a:lumOff val="35000"/>
                  </a:schemeClr>
                </a:solidFill>
                <a:latin typeface="Calibri" panose="020F0502020204030204" pitchFamily="34" charset="0"/>
                <a:cs typeface="Calibri" panose="020F0502020204030204" pitchFamily="34" charset="0"/>
              </a:rPr>
              <a:t>Happy</a:t>
            </a:r>
            <a:r>
              <a:rPr lang="en-GB" altLang="en-US" sz="3000" dirty="0">
                <a:solidFill>
                  <a:schemeClr val="tx1">
                    <a:lumMod val="65000"/>
                    <a:lumOff val="35000"/>
                  </a:schemeClr>
                </a:solidFill>
                <a:latin typeface="Calibri" panose="020F0502020204030204" pitchFamily="34" charset="0"/>
                <a:cs typeface="Calibri" panose="020F0502020204030204" pitchFamily="34" charset="0"/>
              </a:rPr>
              <a:t> with their results</a:t>
            </a:r>
          </a:p>
        </p:txBody>
      </p:sp>
      <p:pic>
        <p:nvPicPr>
          <p:cNvPr id="11" name="Picture 7">
            <a:extLst>
              <a:ext uri="{FF2B5EF4-FFF2-40B4-BE49-F238E27FC236}">
                <a16:creationId xmlns:a16="http://schemas.microsoft.com/office/drawing/2014/main" id="{A4AB7136-652F-B847-0091-9F1A75D1AC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071" t="12857" r="66251" b="45000"/>
          <a:stretch>
            <a:fillRect/>
          </a:stretch>
        </p:blipFill>
        <p:spPr bwMode="auto">
          <a:xfrm>
            <a:off x="7447136" y="3433964"/>
            <a:ext cx="21431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1EBFE590-B5E5-7D3D-0DF7-043FE1C0F90B}"/>
              </a:ext>
            </a:extLst>
          </p:cNvPr>
          <p:cNvSpPr>
            <a:spLocks noChangeArrowheads="1"/>
          </p:cNvSpPr>
          <p:nvPr/>
        </p:nvSpPr>
        <p:spPr bwMode="auto">
          <a:xfrm>
            <a:off x="7702033" y="5507239"/>
            <a:ext cx="16333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90000"/>
              <a:buBlip>
                <a:blip r:embed="rId2"/>
              </a:buBlip>
              <a:defRPr sz="3200">
                <a:solidFill>
                  <a:schemeClr val="tx1"/>
                </a:solidFill>
                <a:latin typeface="Tahoma" pitchFamily="34" charset="0"/>
              </a:defRPr>
            </a:lvl1pPr>
            <a:lvl2pPr marL="742950" indent="-285750" eaLnBrk="0" hangingPunct="0">
              <a:spcBef>
                <a:spcPct val="20000"/>
              </a:spcBef>
              <a:buSzPct val="80000"/>
              <a:buBlip>
                <a:blip r:embed="rId3"/>
              </a:buBlip>
              <a:defRPr sz="2800">
                <a:solidFill>
                  <a:schemeClr val="tx1"/>
                </a:solidFill>
                <a:latin typeface="Tahoma" pitchFamily="34" charset="0"/>
              </a:defRPr>
            </a:lvl2pPr>
            <a:lvl3pPr marL="1143000" indent="-228600" eaLnBrk="0" hangingPunct="0">
              <a:spcBef>
                <a:spcPct val="20000"/>
              </a:spcBef>
              <a:buSzPct val="70000"/>
              <a:buBlip>
                <a:blip r:embed="rId4"/>
              </a:buBlip>
              <a:defRPr sz="2400">
                <a:solidFill>
                  <a:schemeClr val="tx1"/>
                </a:solidFill>
                <a:latin typeface="Tahoma" pitchFamily="34" charset="0"/>
              </a:defRPr>
            </a:lvl3pPr>
            <a:lvl4pPr marL="1600200" indent="-228600" eaLnBrk="0" hangingPunct="0">
              <a:spcBef>
                <a:spcPct val="20000"/>
              </a:spcBef>
              <a:buSzPct val="70000"/>
              <a:buBlip>
                <a:blip r:embed="rId5"/>
              </a:buBlip>
              <a:defRPr sz="2000">
                <a:solidFill>
                  <a:schemeClr val="tx1"/>
                </a:solidFill>
                <a:latin typeface="Tahoma" pitchFamily="34" charset="0"/>
              </a:defRPr>
            </a:lvl4pPr>
            <a:lvl5pPr marL="2057400" indent="-228600" eaLnBrk="0" hangingPunct="0">
              <a:spcBef>
                <a:spcPct val="20000"/>
              </a:spcBef>
              <a:buSzPct val="70000"/>
              <a:buBlip>
                <a:blip r:embed="rId6"/>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itchFamily="34" charset="0"/>
              </a:defRPr>
            </a:lvl9pPr>
          </a:lstStyle>
          <a:p>
            <a:pPr eaLnBrk="1" hangingPunct="1">
              <a:spcBef>
                <a:spcPct val="0"/>
              </a:spcBef>
              <a:buSzTx/>
              <a:buFontTx/>
              <a:buNone/>
            </a:pPr>
            <a:r>
              <a:rPr lang="en-GB" altLang="en-US" sz="3000" b="1" dirty="0">
                <a:solidFill>
                  <a:schemeClr val="tx1">
                    <a:lumMod val="65000"/>
                    <a:lumOff val="35000"/>
                  </a:schemeClr>
                </a:solidFill>
                <a:latin typeface="Calibri" panose="020F0502020204030204" pitchFamily="34" charset="0"/>
                <a:cs typeface="Calibri" panose="020F0502020204030204" pitchFamily="34" charset="0"/>
              </a:rPr>
              <a:t>Unhappy</a:t>
            </a:r>
          </a:p>
        </p:txBody>
      </p:sp>
    </p:spTree>
    <p:extLst>
      <p:ext uri="{BB962C8B-B14F-4D97-AF65-F5344CB8AC3E}">
        <p14:creationId xmlns:p14="http://schemas.microsoft.com/office/powerpoint/2010/main" val="353781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BA278-6551-9D40-66E9-41DEB2318D15}"/>
              </a:ext>
            </a:extLst>
          </p:cNvPr>
          <p:cNvSpPr>
            <a:spLocks noGrp="1"/>
          </p:cNvSpPr>
          <p:nvPr>
            <p:ph type="title"/>
          </p:nvPr>
        </p:nvSpPr>
        <p:spPr>
          <a:xfrm>
            <a:off x="1156851" y="391403"/>
            <a:ext cx="9888496" cy="900131"/>
          </a:xfrm>
        </p:spPr>
        <p:txBody>
          <a:bodyPr anchor="t">
            <a:normAutofit/>
          </a:bodyPr>
          <a:lstStyle/>
          <a:p>
            <a:pPr algn="ctr"/>
            <a:r>
              <a:rPr lang="en-US" sz="5400" b="1" u="sng" dirty="0">
                <a:solidFill>
                  <a:schemeClr val="bg1"/>
                </a:solidFill>
              </a:rPr>
              <a:t>Expectations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2F3CD44F-E32A-E8EE-7469-7982DECB7A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5893" t="29286" r="36250" b="33571"/>
          <a:stretch>
            <a:fillRect/>
          </a:stretch>
        </p:blipFill>
        <p:spPr bwMode="auto">
          <a:xfrm>
            <a:off x="85288" y="1766225"/>
            <a:ext cx="1528753" cy="152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0C151B80-7AB4-158B-1153-0EA323B22C63}"/>
              </a:ext>
            </a:extLst>
          </p:cNvPr>
          <p:cNvSpPr>
            <a:spLocks noChangeArrowheads="1"/>
          </p:cNvSpPr>
          <p:nvPr/>
        </p:nvSpPr>
        <p:spPr bwMode="auto">
          <a:xfrm>
            <a:off x="1614041" y="1976603"/>
            <a:ext cx="413767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90000"/>
              <a:buBlip>
                <a:blip r:embed="rId3"/>
              </a:buBlip>
              <a:defRPr sz="3200">
                <a:solidFill>
                  <a:schemeClr val="tx1"/>
                </a:solidFill>
                <a:latin typeface="Tahoma" pitchFamily="34" charset="0"/>
              </a:defRPr>
            </a:lvl1pPr>
            <a:lvl2pPr marL="742950" indent="-285750" eaLnBrk="0" hangingPunct="0">
              <a:spcBef>
                <a:spcPct val="20000"/>
              </a:spcBef>
              <a:buSzPct val="80000"/>
              <a:buBlip>
                <a:blip r:embed="rId4"/>
              </a:buBlip>
              <a:defRPr sz="2800">
                <a:solidFill>
                  <a:schemeClr val="tx1"/>
                </a:solidFill>
                <a:latin typeface="Tahoma" pitchFamily="34" charset="0"/>
              </a:defRPr>
            </a:lvl2pPr>
            <a:lvl3pPr marL="1143000" indent="-228600" eaLnBrk="0" hangingPunct="0">
              <a:spcBef>
                <a:spcPct val="20000"/>
              </a:spcBef>
              <a:buSzPct val="70000"/>
              <a:buBlip>
                <a:blip r:embed="rId5"/>
              </a:buBlip>
              <a:defRPr sz="2400">
                <a:solidFill>
                  <a:schemeClr val="tx1"/>
                </a:solidFill>
                <a:latin typeface="Tahoma" pitchFamily="34" charset="0"/>
              </a:defRPr>
            </a:lvl3pPr>
            <a:lvl4pPr marL="1600200" indent="-228600" eaLnBrk="0" hangingPunct="0">
              <a:spcBef>
                <a:spcPct val="20000"/>
              </a:spcBef>
              <a:buSzPct val="70000"/>
              <a:buBlip>
                <a:blip r:embed="rId6"/>
              </a:buBlip>
              <a:defRPr sz="2000">
                <a:solidFill>
                  <a:schemeClr val="tx1"/>
                </a:solidFill>
                <a:latin typeface="Tahoma" pitchFamily="34" charset="0"/>
              </a:defRPr>
            </a:lvl4pPr>
            <a:lvl5pPr marL="2057400" indent="-228600" eaLnBrk="0" hangingPunct="0">
              <a:spcBef>
                <a:spcPct val="20000"/>
              </a:spcBef>
              <a:buSzPct val="70000"/>
              <a:buBlip>
                <a:blip r:embed="rId7"/>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itchFamily="34" charset="0"/>
              </a:defRPr>
            </a:lvl9pPr>
          </a:lstStyle>
          <a:p>
            <a:pPr eaLnBrk="1" hangingPunct="1">
              <a:spcBef>
                <a:spcPct val="0"/>
              </a:spcBef>
              <a:buSzTx/>
              <a:buFontTx/>
              <a:buNone/>
            </a:pPr>
            <a:r>
              <a:rPr lang="en-GB" altLang="en-US" sz="3000" b="1" dirty="0">
                <a:solidFill>
                  <a:srgbClr val="00B050"/>
                </a:solidFill>
                <a:latin typeface="Calibri" panose="020F0502020204030204" pitchFamily="34" charset="0"/>
                <a:cs typeface="Calibri" panose="020F0502020204030204" pitchFamily="34" charset="0"/>
              </a:rPr>
              <a:t>Happy</a:t>
            </a:r>
            <a:r>
              <a:rPr lang="en-GB" altLang="en-US" sz="3000" dirty="0">
                <a:solidFill>
                  <a:srgbClr val="00B050"/>
                </a:solidFill>
                <a:latin typeface="Calibri" panose="020F0502020204030204" pitchFamily="34" charset="0"/>
                <a:cs typeface="Calibri" panose="020F0502020204030204" pitchFamily="34" charset="0"/>
              </a:rPr>
              <a:t> with their results</a:t>
            </a:r>
          </a:p>
          <a:p>
            <a:pPr eaLnBrk="1" hangingPunct="1">
              <a:spcBef>
                <a:spcPct val="0"/>
              </a:spcBef>
              <a:buSzTx/>
              <a:buFontTx/>
              <a:buNone/>
            </a:pPr>
            <a:endParaRPr lang="en-GB" altLang="en-US" sz="3000" dirty="0">
              <a:solidFill>
                <a:srgbClr val="00B050"/>
              </a:solidFill>
              <a:latin typeface="Calibri" panose="020F0502020204030204" pitchFamily="34" charset="0"/>
              <a:cs typeface="Calibri" panose="020F0502020204030204" pitchFamily="34" charset="0"/>
            </a:endParaRPr>
          </a:p>
          <a:p>
            <a:pPr eaLnBrk="1" hangingPunct="1">
              <a:spcBef>
                <a:spcPct val="0"/>
              </a:spcBef>
              <a:buSzTx/>
              <a:buFontTx/>
              <a:buNone/>
            </a:pPr>
            <a:r>
              <a:rPr lang="en-GB" altLang="en-US" sz="3000" dirty="0">
                <a:solidFill>
                  <a:srgbClr val="00B050"/>
                </a:solidFill>
                <a:latin typeface="Calibri" panose="020F0502020204030204" pitchFamily="34" charset="0"/>
                <a:cs typeface="Calibri" panose="020F0502020204030204" pitchFamily="34" charset="0"/>
              </a:rPr>
              <a:t>BRILLIANT – WELL DONE!</a:t>
            </a:r>
          </a:p>
        </p:txBody>
      </p:sp>
      <p:pic>
        <p:nvPicPr>
          <p:cNvPr id="11" name="Picture 7">
            <a:extLst>
              <a:ext uri="{FF2B5EF4-FFF2-40B4-BE49-F238E27FC236}">
                <a16:creationId xmlns:a16="http://schemas.microsoft.com/office/drawing/2014/main" id="{A4AB7136-652F-B847-0091-9F1A75D1AC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071" t="12857" r="66251" b="45000"/>
          <a:stretch>
            <a:fillRect/>
          </a:stretch>
        </p:blipFill>
        <p:spPr bwMode="auto">
          <a:xfrm>
            <a:off x="5837010" y="1766225"/>
            <a:ext cx="1528743" cy="147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1EBFE590-B5E5-7D3D-0DF7-043FE1C0F90B}"/>
              </a:ext>
            </a:extLst>
          </p:cNvPr>
          <p:cNvSpPr>
            <a:spLocks noChangeArrowheads="1"/>
          </p:cNvSpPr>
          <p:nvPr/>
        </p:nvSpPr>
        <p:spPr bwMode="auto">
          <a:xfrm>
            <a:off x="7398756" y="1766225"/>
            <a:ext cx="29103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90000"/>
              <a:buBlip>
                <a:blip r:embed="rId3"/>
              </a:buBlip>
              <a:defRPr sz="3200">
                <a:solidFill>
                  <a:schemeClr val="tx1"/>
                </a:solidFill>
                <a:latin typeface="Tahoma" pitchFamily="34" charset="0"/>
              </a:defRPr>
            </a:lvl1pPr>
            <a:lvl2pPr marL="742950" indent="-285750" eaLnBrk="0" hangingPunct="0">
              <a:spcBef>
                <a:spcPct val="20000"/>
              </a:spcBef>
              <a:buSzPct val="80000"/>
              <a:buBlip>
                <a:blip r:embed="rId4"/>
              </a:buBlip>
              <a:defRPr sz="2800">
                <a:solidFill>
                  <a:schemeClr val="tx1"/>
                </a:solidFill>
                <a:latin typeface="Tahoma" pitchFamily="34" charset="0"/>
              </a:defRPr>
            </a:lvl2pPr>
            <a:lvl3pPr marL="1143000" indent="-228600" eaLnBrk="0" hangingPunct="0">
              <a:spcBef>
                <a:spcPct val="20000"/>
              </a:spcBef>
              <a:buSzPct val="70000"/>
              <a:buBlip>
                <a:blip r:embed="rId5"/>
              </a:buBlip>
              <a:defRPr sz="2400">
                <a:solidFill>
                  <a:schemeClr val="tx1"/>
                </a:solidFill>
                <a:latin typeface="Tahoma" pitchFamily="34" charset="0"/>
              </a:defRPr>
            </a:lvl3pPr>
            <a:lvl4pPr marL="1600200" indent="-228600" eaLnBrk="0" hangingPunct="0">
              <a:spcBef>
                <a:spcPct val="20000"/>
              </a:spcBef>
              <a:buSzPct val="70000"/>
              <a:buBlip>
                <a:blip r:embed="rId6"/>
              </a:buBlip>
              <a:defRPr sz="2000">
                <a:solidFill>
                  <a:schemeClr val="tx1"/>
                </a:solidFill>
                <a:latin typeface="Tahoma" pitchFamily="34" charset="0"/>
              </a:defRPr>
            </a:lvl4pPr>
            <a:lvl5pPr marL="2057400" indent="-228600" eaLnBrk="0" hangingPunct="0">
              <a:spcBef>
                <a:spcPct val="20000"/>
              </a:spcBef>
              <a:buSzPct val="70000"/>
              <a:buBlip>
                <a:blip r:embed="rId7"/>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itchFamily="34" charset="0"/>
              </a:defRPr>
            </a:lvl9pPr>
          </a:lstStyle>
          <a:p>
            <a:pPr eaLnBrk="1" hangingPunct="1">
              <a:spcBef>
                <a:spcPct val="0"/>
              </a:spcBef>
              <a:buSzTx/>
              <a:buFontTx/>
              <a:buNone/>
            </a:pPr>
            <a:r>
              <a:rPr lang="en-GB" altLang="en-US" sz="3000" b="1" dirty="0">
                <a:latin typeface="Calibri" panose="020F0502020204030204" pitchFamily="34" charset="0"/>
                <a:cs typeface="Calibri" panose="020F0502020204030204" pitchFamily="34" charset="0"/>
              </a:rPr>
              <a:t>Unhappy</a:t>
            </a:r>
          </a:p>
          <a:p>
            <a:pPr eaLnBrk="1" hangingPunct="1">
              <a:spcBef>
                <a:spcPct val="0"/>
              </a:spcBef>
              <a:buSzTx/>
              <a:buFontTx/>
              <a:buNone/>
            </a:pPr>
            <a:endParaRPr lang="en-GB" altLang="en-US" sz="3000" b="1" dirty="0">
              <a:latin typeface="Calibri" panose="020F0502020204030204" pitchFamily="34" charset="0"/>
              <a:cs typeface="Calibri" panose="020F0502020204030204" pitchFamily="34" charset="0"/>
            </a:endParaRPr>
          </a:p>
          <a:p>
            <a:pPr eaLnBrk="1" hangingPunct="1">
              <a:spcBef>
                <a:spcPct val="0"/>
              </a:spcBef>
              <a:buSzTx/>
              <a:buFontTx/>
              <a:buNone/>
            </a:pPr>
            <a:r>
              <a:rPr lang="en-GB" altLang="en-US" sz="3000" b="1" dirty="0">
                <a:latin typeface="Calibri" panose="020F0502020204030204" pitchFamily="34" charset="0"/>
                <a:cs typeface="Calibri" panose="020F0502020204030204" pitchFamily="34" charset="0"/>
              </a:rPr>
              <a:t>DO NOT WORRY!</a:t>
            </a:r>
          </a:p>
        </p:txBody>
      </p:sp>
      <p:sp>
        <p:nvSpPr>
          <p:cNvPr id="4" name="TextBox 3">
            <a:extLst>
              <a:ext uri="{FF2B5EF4-FFF2-40B4-BE49-F238E27FC236}">
                <a16:creationId xmlns:a16="http://schemas.microsoft.com/office/drawing/2014/main" id="{F18754C6-BE7F-ECD2-E0AE-2B1387BDCBF7}"/>
              </a:ext>
            </a:extLst>
          </p:cNvPr>
          <p:cNvSpPr txBox="1"/>
          <p:nvPr/>
        </p:nvSpPr>
        <p:spPr>
          <a:xfrm>
            <a:off x="85288" y="3410347"/>
            <a:ext cx="5401112" cy="3276282"/>
          </a:xfrm>
          <a:prstGeom prst="rect">
            <a:avLst/>
          </a:prstGeom>
          <a:noFill/>
        </p:spPr>
        <p:txBody>
          <a:bodyPr wrap="square">
            <a:spAutoFit/>
          </a:bodyPr>
          <a:lstStyle/>
          <a:p>
            <a:pPr marL="363538" indent="-363538" eaLnBrk="1" hangingPunct="1">
              <a:lnSpc>
                <a:spcPct val="150000"/>
              </a:lnSpc>
              <a:spcBef>
                <a:spcPct val="0"/>
              </a:spcBef>
              <a:buSzTx/>
              <a:buFont typeface="Tahoma" pitchFamily="34" charset="0"/>
              <a:buAutoNum type="arabicPeriod"/>
            </a:pPr>
            <a:r>
              <a:rPr lang="en-GB" altLang="en-US" sz="2000" dirty="0">
                <a:solidFill>
                  <a:srgbClr val="00B050"/>
                </a:solidFill>
                <a:cs typeface="Tahoma" pitchFamily="34" charset="0"/>
              </a:rPr>
              <a:t>Don’t be complacent</a:t>
            </a:r>
          </a:p>
          <a:p>
            <a:pPr marL="363538" indent="-363538" eaLnBrk="1" hangingPunct="1">
              <a:lnSpc>
                <a:spcPct val="150000"/>
              </a:lnSpc>
              <a:spcBef>
                <a:spcPct val="0"/>
              </a:spcBef>
              <a:buSzTx/>
              <a:buFont typeface="Tahoma" pitchFamily="34" charset="0"/>
              <a:buAutoNum type="arabicPeriod"/>
            </a:pPr>
            <a:r>
              <a:rPr lang="en-GB" altLang="en-US" sz="2000" dirty="0">
                <a:solidFill>
                  <a:srgbClr val="00B050"/>
                </a:solidFill>
                <a:cs typeface="Tahoma" pitchFamily="34" charset="0"/>
              </a:rPr>
              <a:t>Three papers – you need to do well in all</a:t>
            </a:r>
          </a:p>
          <a:p>
            <a:pPr marL="363538" indent="-363538" eaLnBrk="1" hangingPunct="1">
              <a:lnSpc>
                <a:spcPct val="150000"/>
              </a:lnSpc>
              <a:spcBef>
                <a:spcPct val="0"/>
              </a:spcBef>
              <a:buSzTx/>
              <a:buFont typeface="Tahoma" pitchFamily="34" charset="0"/>
              <a:buAutoNum type="arabicPeriod"/>
            </a:pPr>
            <a:r>
              <a:rPr lang="en-GB" altLang="en-US" sz="2000" dirty="0">
                <a:solidFill>
                  <a:srgbClr val="00B050"/>
                </a:solidFill>
                <a:cs typeface="Tahoma" pitchFamily="34" charset="0"/>
              </a:rPr>
              <a:t>Different skills are tested on each of the papers</a:t>
            </a:r>
          </a:p>
          <a:p>
            <a:pPr marL="363538" indent="-363538" eaLnBrk="1" hangingPunct="1">
              <a:lnSpc>
                <a:spcPct val="150000"/>
              </a:lnSpc>
              <a:spcBef>
                <a:spcPct val="0"/>
              </a:spcBef>
              <a:buSzTx/>
              <a:buFont typeface="Tahoma" pitchFamily="34" charset="0"/>
              <a:buAutoNum type="arabicPeriod"/>
            </a:pPr>
            <a:r>
              <a:rPr lang="en-GB" altLang="en-US" sz="2000" dirty="0">
                <a:solidFill>
                  <a:srgbClr val="00B050"/>
                </a:solidFill>
                <a:cs typeface="Tahoma" pitchFamily="34" charset="0"/>
              </a:rPr>
              <a:t>HUGE Competition outside of the classroom – for jobs/apprenticeships, etc</a:t>
            </a:r>
          </a:p>
          <a:p>
            <a:pPr marL="363538" indent="-363538" eaLnBrk="1" hangingPunct="1">
              <a:lnSpc>
                <a:spcPct val="150000"/>
              </a:lnSpc>
              <a:spcBef>
                <a:spcPct val="0"/>
              </a:spcBef>
              <a:buSzTx/>
              <a:buFont typeface="Tahoma" pitchFamily="34" charset="0"/>
              <a:buAutoNum type="arabicPeriod"/>
            </a:pPr>
            <a:r>
              <a:rPr lang="en-GB" altLang="en-US" sz="2000" dirty="0">
                <a:solidFill>
                  <a:srgbClr val="00B050"/>
                </a:solidFill>
                <a:cs typeface="Tahoma" pitchFamily="34" charset="0"/>
              </a:rPr>
              <a:t>Be as aspirational as possible</a:t>
            </a:r>
          </a:p>
        </p:txBody>
      </p:sp>
      <p:sp>
        <p:nvSpPr>
          <p:cNvPr id="13" name="TextBox 12">
            <a:extLst>
              <a:ext uri="{FF2B5EF4-FFF2-40B4-BE49-F238E27FC236}">
                <a16:creationId xmlns:a16="http://schemas.microsoft.com/office/drawing/2014/main" id="{DF59CC60-072A-9AD9-2EBD-6E0A1D852258}"/>
              </a:ext>
            </a:extLst>
          </p:cNvPr>
          <p:cNvSpPr txBox="1"/>
          <p:nvPr/>
        </p:nvSpPr>
        <p:spPr>
          <a:xfrm>
            <a:off x="5837010" y="3451681"/>
            <a:ext cx="6159373" cy="3737946"/>
          </a:xfrm>
          <a:prstGeom prst="rect">
            <a:avLst/>
          </a:prstGeom>
          <a:noFill/>
        </p:spPr>
        <p:txBody>
          <a:bodyPr wrap="square">
            <a:spAutoFit/>
          </a:bodyPr>
          <a:lstStyle/>
          <a:p>
            <a:pPr marL="323850" indent="-323850" eaLnBrk="1" hangingPunct="1">
              <a:lnSpc>
                <a:spcPct val="150000"/>
              </a:lnSpc>
              <a:spcBef>
                <a:spcPct val="0"/>
              </a:spcBef>
              <a:buSzTx/>
              <a:buFont typeface="Tahoma" pitchFamily="34" charset="0"/>
              <a:buAutoNum type="arabicPeriod"/>
            </a:pPr>
            <a:r>
              <a:rPr lang="en-GB" altLang="en-US" sz="2000" dirty="0">
                <a:solidFill>
                  <a:srgbClr val="070709"/>
                </a:solidFill>
                <a:cs typeface="Tahoma" pitchFamily="34" charset="0"/>
              </a:rPr>
              <a:t>Get feedback from your class teacher early on to identify the misconception.</a:t>
            </a:r>
          </a:p>
          <a:p>
            <a:pPr marL="323850" indent="-323850" eaLnBrk="1" hangingPunct="1">
              <a:lnSpc>
                <a:spcPct val="150000"/>
              </a:lnSpc>
              <a:spcBef>
                <a:spcPct val="0"/>
              </a:spcBef>
              <a:buSzTx/>
              <a:buFont typeface="Tahoma" pitchFamily="34" charset="0"/>
              <a:buAutoNum type="arabicPeriod"/>
            </a:pPr>
            <a:r>
              <a:rPr lang="en-GB" altLang="en-US" sz="2000" dirty="0">
                <a:solidFill>
                  <a:srgbClr val="070709"/>
                </a:solidFill>
                <a:cs typeface="Tahoma" pitchFamily="34" charset="0"/>
              </a:rPr>
              <a:t>Attend regular after-school revision sessions provided.</a:t>
            </a:r>
          </a:p>
          <a:p>
            <a:pPr marL="323850" indent="-323850" eaLnBrk="1" hangingPunct="1">
              <a:lnSpc>
                <a:spcPct val="150000"/>
              </a:lnSpc>
              <a:spcBef>
                <a:spcPct val="0"/>
              </a:spcBef>
              <a:buSzTx/>
              <a:buFont typeface="Tahoma" pitchFamily="34" charset="0"/>
              <a:buAutoNum type="arabicPeriod"/>
            </a:pPr>
            <a:r>
              <a:rPr lang="en-GB" altLang="en-US" sz="2000" dirty="0">
                <a:solidFill>
                  <a:srgbClr val="070709"/>
                </a:solidFill>
                <a:cs typeface="Tahoma" pitchFamily="34" charset="0"/>
              </a:rPr>
              <a:t>Use your online Maths learning platform </a:t>
            </a:r>
            <a:r>
              <a:rPr lang="en-GB" altLang="en-US" sz="2000" u="sng" dirty="0">
                <a:solidFill>
                  <a:srgbClr val="070709"/>
                </a:solidFill>
                <a:cs typeface="Tahoma" pitchFamily="34" charset="0"/>
              </a:rPr>
              <a:t>regularly</a:t>
            </a:r>
            <a:r>
              <a:rPr lang="en-GB" altLang="en-US" sz="2000" dirty="0">
                <a:solidFill>
                  <a:srgbClr val="070709"/>
                </a:solidFill>
                <a:cs typeface="Tahoma" pitchFamily="34" charset="0"/>
              </a:rPr>
              <a:t> to do independent home study.</a:t>
            </a:r>
          </a:p>
          <a:p>
            <a:pPr marL="323850" indent="-323850" eaLnBrk="1" hangingPunct="1">
              <a:lnSpc>
                <a:spcPct val="150000"/>
              </a:lnSpc>
              <a:spcBef>
                <a:spcPct val="0"/>
              </a:spcBef>
              <a:buSzTx/>
              <a:buFont typeface="Tahoma" pitchFamily="34" charset="0"/>
              <a:buAutoNum type="arabicPeriod"/>
            </a:pPr>
            <a:r>
              <a:rPr lang="en-GB" altLang="en-US" sz="2000" dirty="0">
                <a:solidFill>
                  <a:srgbClr val="070709"/>
                </a:solidFill>
                <a:cs typeface="Tahoma" pitchFamily="34" charset="0"/>
              </a:rPr>
              <a:t>Try something different NOW, don’t keep doing the same thing.</a:t>
            </a:r>
          </a:p>
          <a:p>
            <a:pPr marL="323850" indent="-323850" eaLnBrk="1" hangingPunct="1">
              <a:lnSpc>
                <a:spcPct val="150000"/>
              </a:lnSpc>
              <a:spcBef>
                <a:spcPct val="0"/>
              </a:spcBef>
              <a:buSzTx/>
              <a:buFont typeface="Tahoma" pitchFamily="34" charset="0"/>
              <a:buAutoNum type="arabicPeriod"/>
            </a:pPr>
            <a:endParaRPr lang="en-GB" altLang="en-US" sz="2000" dirty="0">
              <a:solidFill>
                <a:srgbClr val="070709"/>
              </a:solidFill>
              <a:cs typeface="Tahoma" pitchFamily="34" charset="0"/>
            </a:endParaRPr>
          </a:p>
        </p:txBody>
      </p:sp>
    </p:spTree>
    <p:extLst>
      <p:ext uri="{BB962C8B-B14F-4D97-AF65-F5344CB8AC3E}">
        <p14:creationId xmlns:p14="http://schemas.microsoft.com/office/powerpoint/2010/main" val="390597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BA278-6551-9D40-66E9-41DEB2318D15}"/>
              </a:ext>
            </a:extLst>
          </p:cNvPr>
          <p:cNvSpPr>
            <a:spLocks noGrp="1"/>
          </p:cNvSpPr>
          <p:nvPr>
            <p:ph type="title"/>
          </p:nvPr>
        </p:nvSpPr>
        <p:spPr>
          <a:xfrm>
            <a:off x="1156851" y="391403"/>
            <a:ext cx="9888496" cy="900131"/>
          </a:xfrm>
        </p:spPr>
        <p:txBody>
          <a:bodyPr anchor="t">
            <a:normAutofit/>
          </a:bodyPr>
          <a:lstStyle/>
          <a:p>
            <a:pPr algn="ctr"/>
            <a:r>
              <a:rPr lang="en-US" sz="5400" b="1" u="sng" dirty="0">
                <a:solidFill>
                  <a:schemeClr val="bg1"/>
                </a:solidFill>
              </a:rPr>
              <a:t>Expectations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1*QYe7ljBUb5yc-LnyBiNl2w">
            <a:extLst>
              <a:ext uri="{FF2B5EF4-FFF2-40B4-BE49-F238E27FC236}">
                <a16:creationId xmlns:a16="http://schemas.microsoft.com/office/drawing/2014/main" id="{6629A225-D338-BCF8-B14D-C568156B5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081" y="1281709"/>
            <a:ext cx="8065827" cy="55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7884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BA278-6551-9D40-66E9-41DEB2318D15}"/>
              </a:ext>
            </a:extLst>
          </p:cNvPr>
          <p:cNvSpPr>
            <a:spLocks noGrp="1"/>
          </p:cNvSpPr>
          <p:nvPr>
            <p:ph type="title"/>
          </p:nvPr>
        </p:nvSpPr>
        <p:spPr>
          <a:xfrm>
            <a:off x="1156851" y="391403"/>
            <a:ext cx="9888496" cy="900131"/>
          </a:xfrm>
        </p:spPr>
        <p:txBody>
          <a:bodyPr anchor="t">
            <a:normAutofit/>
          </a:bodyPr>
          <a:lstStyle/>
          <a:p>
            <a:pPr algn="ctr"/>
            <a:r>
              <a:rPr lang="en-US" sz="5400" b="1" u="sng" dirty="0">
                <a:solidFill>
                  <a:schemeClr val="bg1"/>
                </a:solidFill>
              </a:rPr>
              <a:t>Useful Resources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0F0940-7153-4F02-B60D-F68334A58C4B}"/>
              </a:ext>
            </a:extLst>
          </p:cNvPr>
          <p:cNvSpPr txBox="1"/>
          <p:nvPr/>
        </p:nvSpPr>
        <p:spPr>
          <a:xfrm>
            <a:off x="1614041" y="1833902"/>
            <a:ext cx="9217894" cy="4878836"/>
          </a:xfrm>
          <a:prstGeom prst="rect">
            <a:avLst/>
          </a:prstGeom>
          <a:noFill/>
        </p:spPr>
        <p:txBody>
          <a:bodyPr wrap="square" rtlCol="0">
            <a:spAutoFit/>
          </a:bodyPr>
          <a:lstStyle/>
          <a:p>
            <a:pPr marL="342900" indent="-342900" algn="l">
              <a:lnSpc>
                <a:spcPct val="200000"/>
              </a:lnSpc>
              <a:buFont typeface="Arial" panose="020B0604020202020204" pitchFamily="34" charset="0"/>
              <a:buChar char="•"/>
            </a:pPr>
            <a:r>
              <a:rPr lang="en-GB" sz="3200" dirty="0">
                <a:solidFill>
                  <a:srgbClr val="4B4B4B"/>
                </a:solidFill>
                <a:latin typeface="Calibri" panose="020F0502020204030204" pitchFamily="34" charset="0"/>
                <a:cs typeface="Calibri" panose="020F0502020204030204" pitchFamily="34" charset="0"/>
              </a:rPr>
              <a:t>Knowledge Organisers</a:t>
            </a:r>
          </a:p>
          <a:p>
            <a:pPr marL="342900" indent="-342900" algn="l">
              <a:lnSpc>
                <a:spcPct val="200000"/>
              </a:lnSpc>
              <a:buFont typeface="Arial" panose="020B0604020202020204" pitchFamily="34" charset="0"/>
              <a:buChar char="•"/>
            </a:pPr>
            <a:r>
              <a:rPr lang="en-GB" sz="3200" dirty="0">
                <a:solidFill>
                  <a:srgbClr val="4B4B4B"/>
                </a:solidFill>
                <a:latin typeface="Calibri" panose="020F0502020204030204" pitchFamily="34" charset="0"/>
                <a:cs typeface="Calibri" panose="020F0502020204030204" pitchFamily="34" charset="0"/>
              </a:rPr>
              <a:t>AQA</a:t>
            </a:r>
            <a:r>
              <a:rPr lang="en-GB" sz="3200" b="0" i="0" dirty="0">
                <a:solidFill>
                  <a:srgbClr val="4B4B4B"/>
                </a:solidFill>
                <a:effectLst/>
                <a:latin typeface="Calibri" panose="020F0502020204030204" pitchFamily="34" charset="0"/>
                <a:cs typeface="Calibri" panose="020F0502020204030204" pitchFamily="34" charset="0"/>
              </a:rPr>
              <a:t> Revision Guides</a:t>
            </a:r>
          </a:p>
          <a:p>
            <a:pPr marL="342900" indent="-342900" algn="l">
              <a:lnSpc>
                <a:spcPct val="200000"/>
              </a:lnSpc>
              <a:buFont typeface="Arial" panose="020B0604020202020204" pitchFamily="34" charset="0"/>
              <a:buChar char="•"/>
            </a:pPr>
            <a:r>
              <a:rPr lang="en-GB" sz="3200" b="0" i="0" dirty="0">
                <a:solidFill>
                  <a:srgbClr val="4B4B4B"/>
                </a:solidFill>
                <a:effectLst/>
                <a:latin typeface="Calibri" panose="020F0502020204030204" pitchFamily="34" charset="0"/>
                <a:cs typeface="Calibri" panose="020F0502020204030204" pitchFamily="34" charset="0"/>
              </a:rPr>
              <a:t>Online Maths learning platforms</a:t>
            </a:r>
          </a:p>
          <a:p>
            <a:pPr marL="342900" indent="-342900" algn="l">
              <a:lnSpc>
                <a:spcPct val="200000"/>
              </a:lnSpc>
              <a:buFont typeface="Arial" panose="020B0604020202020204" pitchFamily="34" charset="0"/>
              <a:buChar char="•"/>
            </a:pPr>
            <a:r>
              <a:rPr lang="en-GB" sz="3200" b="0" i="0" dirty="0">
                <a:solidFill>
                  <a:srgbClr val="4B4B4B"/>
                </a:solidFill>
                <a:effectLst/>
                <a:latin typeface="Calibri" panose="020F0502020204030204" pitchFamily="34" charset="0"/>
                <a:cs typeface="Calibri" panose="020F0502020204030204" pitchFamily="34" charset="0"/>
              </a:rPr>
              <a:t>Practice Papers</a:t>
            </a:r>
          </a:p>
          <a:p>
            <a:pPr marL="342900" indent="-342900" algn="l">
              <a:lnSpc>
                <a:spcPct val="200000"/>
              </a:lnSpc>
              <a:buFont typeface="Arial" panose="020B0604020202020204" pitchFamily="34" charset="0"/>
              <a:buChar char="•"/>
            </a:pPr>
            <a:r>
              <a:rPr lang="en-GB" sz="3200" i="1" dirty="0">
                <a:solidFill>
                  <a:srgbClr val="4B4B4B"/>
                </a:solidFill>
                <a:latin typeface="Calibri" panose="020F0502020204030204" pitchFamily="34" charset="0"/>
                <a:cs typeface="Calibri" panose="020F0502020204030204" pitchFamily="34" charset="0"/>
              </a:rPr>
              <a:t>Resources uploaded onto Teams</a:t>
            </a:r>
            <a:endParaRPr lang="en-GB" sz="3200" b="0" i="1" dirty="0">
              <a:solidFill>
                <a:srgbClr val="4B4B4B"/>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6536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56C6F2EEA3CC4DB95E56103A9F2B87" ma:contentTypeVersion="14" ma:contentTypeDescription="Create a new document." ma:contentTypeScope="" ma:versionID="6080dac9ecf41e35067d8db36759d943">
  <xsd:schema xmlns:xsd="http://www.w3.org/2001/XMLSchema" xmlns:xs="http://www.w3.org/2001/XMLSchema" xmlns:p="http://schemas.microsoft.com/office/2006/metadata/properties" xmlns:ns2="5ac3cd1c-3d30-4aa3-9d6c-31b1c1640ef0" xmlns:ns3="38a117e8-527a-4a54-9cde-948fedfe9138" targetNamespace="http://schemas.microsoft.com/office/2006/metadata/properties" ma:root="true" ma:fieldsID="afa5e2388e35f0a88b6fed147fe4f053" ns2:_="" ns3:_="">
    <xsd:import namespace="5ac3cd1c-3d30-4aa3-9d6c-31b1c1640ef0"/>
    <xsd:import namespace="38a117e8-527a-4a54-9cde-948fedfe91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ObjectDetectorVersions"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a117e8-527a-4a54-9cde-948fedfe91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ac3cd1c-3d30-4aa3-9d6c-31b1c1640ef0">
      <UserInfo>
        <DisplayName>k wadsworth</DisplayName>
        <AccountId>15</AccountId>
        <AccountType/>
      </UserInfo>
    </SharedWithUsers>
    <TaxCatchAll xmlns="5ac3cd1c-3d30-4aa3-9d6c-31b1c1640ef0" xsi:nil="true"/>
    <lcf76f155ced4ddcb4097134ff3c332f xmlns="38a117e8-527a-4a54-9cde-948fedfe91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A226EF-0BBE-4479-A53B-788E5C061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8a117e8-527a-4a54-9cde-948fedfe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444100-50C6-4454-929B-44F58041A842}">
  <ds:schemaRefs>
    <ds:schemaRef ds:uri="http://schemas.microsoft.com/sharepoint/v3/contenttype/forms"/>
  </ds:schemaRefs>
</ds:datastoreItem>
</file>

<file path=customXml/itemProps3.xml><?xml version="1.0" encoding="utf-8"?>
<ds:datastoreItem xmlns:ds="http://schemas.openxmlformats.org/officeDocument/2006/customXml" ds:itemID="{55C30BBA-B8CE-45B8-A956-0AA6AFE7F211}">
  <ds:schemaRefs>
    <ds:schemaRef ds:uri="http://schemas.microsoft.com/office/2006/metadata/properties"/>
    <ds:schemaRef ds:uri="http://schemas.microsoft.com/office/infopath/2007/PartnerControls"/>
    <ds:schemaRef ds:uri="5ac3cd1c-3d30-4aa3-9d6c-31b1c1640ef0"/>
    <ds:schemaRef ds:uri="38a117e8-527a-4a54-9cde-948fedfe9138"/>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42</TotalTime>
  <Words>485</Words>
  <Application>Microsoft Office PowerPoint</Application>
  <PresentationFormat>Widescreen</PresentationFormat>
  <Paragraphs>68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GCSE Mathematics</vt:lpstr>
      <vt:lpstr>GCSE Mathematics (8300)</vt:lpstr>
      <vt:lpstr>Tier of Entry &amp; Grading</vt:lpstr>
      <vt:lpstr>Insight into the Specification</vt:lpstr>
      <vt:lpstr>Assessment Structure</vt:lpstr>
      <vt:lpstr>Expectations</vt:lpstr>
      <vt:lpstr>Expectations</vt:lpstr>
      <vt:lpstr>Expectations</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Mathematics</dc:title>
  <dc:creator>K Bernarte</dc:creator>
  <cp:lastModifiedBy>K Cross</cp:lastModifiedBy>
  <cp:revision>24</cp:revision>
  <dcterms:created xsi:type="dcterms:W3CDTF">2023-03-08T22:33:50Z</dcterms:created>
  <dcterms:modified xsi:type="dcterms:W3CDTF">2025-01-30T08:07:16Z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0x0101000056C6F2EEA3CC4DB95E56103A9F2B87</vt:lpwstr>
  </property>
  <property fmtid="{D5CDD505-2E9C-101B-9397-08002B2CF9AE}" pid="3" name="MediaServiceImageTags">
    <vt:lpwstr/>
  </property>
</Properties>
</file>